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6.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8"/>
  </p:notesMasterIdLst>
  <p:handoutMasterIdLst>
    <p:handoutMasterId r:id="rId19"/>
  </p:handoutMasterIdLst>
  <p:sldIdLst>
    <p:sldId id="306" r:id="rId10"/>
    <p:sldId id="362" r:id="rId11"/>
    <p:sldId id="363" r:id="rId12"/>
    <p:sldId id="356" r:id="rId13"/>
    <p:sldId id="367" r:id="rId14"/>
    <p:sldId id="366" r:id="rId15"/>
    <p:sldId id="360" r:id="rId16"/>
    <p:sldId id="357" r:id="rId17"/>
  </p:sldIdLst>
  <p:sldSz cx="9144000" cy="5143500" type="screen16x9"/>
  <p:notesSz cx="6858000" cy="9144000"/>
  <p:custDataLst>
    <p:tags r:id="rId20"/>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annah Macaulay" initials="HM" lastIdx="2" clrIdx="7">
    <p:extLst>
      <p:ext uri="{19B8F6BF-5375-455C-9EA6-DF929625EA0E}">
        <p15:presenceInfo xmlns:p15="http://schemas.microsoft.com/office/powerpoint/2012/main" userId="S-1-5-21-2100284113-1573851820-878952375-485584" providerId="AD"/>
      </p:ext>
    </p:extLst>
  </p:cmAuthor>
  <p:cmAuthor id="1" name="Thea Madsen" initials="TM" lastIdx="41" clrIdx="3">
    <p:extLst>
      <p:ext uri="{19B8F6BF-5375-455C-9EA6-DF929625EA0E}">
        <p15:presenceInfo xmlns:p15="http://schemas.microsoft.com/office/powerpoint/2012/main" userId="S-1-5-21-2100284113-1573851820-878952375-403417" providerId="AD"/>
      </p:ext>
    </p:extLst>
  </p:cmAuthor>
  <p:cmAuthor id="8" name="Stine Nørtoft Popp" initials="SNP" lastIdx="4" clrIdx="8">
    <p:extLst>
      <p:ext uri="{19B8F6BF-5375-455C-9EA6-DF929625EA0E}">
        <p15:presenceInfo xmlns:p15="http://schemas.microsoft.com/office/powerpoint/2012/main" userId="S-1-5-21-2100284113-1573851820-878952375-401223" providerId="AD"/>
      </p:ext>
    </p:extLst>
  </p:cmAuthor>
  <p:cmAuthor id="2" name="Jane Glindvad Kristensen" initials="JGK" lastIdx="1" clrIdx="1">
    <p:extLst>
      <p:ext uri="{19B8F6BF-5375-455C-9EA6-DF929625EA0E}">
        <p15:presenceInfo xmlns:p15="http://schemas.microsoft.com/office/powerpoint/2012/main" userId="S-1-5-21-2100284113-1573851820-878952375-25699" providerId="AD"/>
      </p:ext>
    </p:extLst>
  </p:cmAuthor>
  <p:cmAuthor id="9" name="Christian Hjelm Dybro" initials="CHD" lastIdx="2" clrIdx="9">
    <p:extLst>
      <p:ext uri="{19B8F6BF-5375-455C-9EA6-DF929625EA0E}">
        <p15:presenceInfo xmlns:p15="http://schemas.microsoft.com/office/powerpoint/2012/main" userId="S-1-5-21-2100284113-1573851820-878952375-166911" providerId="AD"/>
      </p:ext>
    </p:extLst>
  </p:cmAuthor>
  <p:cmAuthor id="3" name="Claus Andersen-Ranberg" initials="CA" lastIdx="1" clrIdx="2">
    <p:extLst>
      <p:ext uri="{19B8F6BF-5375-455C-9EA6-DF929625EA0E}">
        <p15:presenceInfo xmlns:p15="http://schemas.microsoft.com/office/powerpoint/2012/main" userId="S-1-5-21-2100284113-1573851820-878952375-402374" providerId="AD"/>
      </p:ext>
    </p:extLst>
  </p:cmAuthor>
  <p:cmAuthor id="4" name="Helene Holm" initials="HH" lastIdx="6" clrIdx="4">
    <p:extLst>
      <p:ext uri="{19B8F6BF-5375-455C-9EA6-DF929625EA0E}">
        <p15:presenceInfo xmlns:p15="http://schemas.microsoft.com/office/powerpoint/2012/main" userId="S-1-5-21-2100284113-1573851820-878952375-488972" providerId="AD"/>
      </p:ext>
    </p:extLst>
  </p:cmAuthor>
  <p:cmAuthor id="5" name="Stig Kjeldsen" initials="SK" lastIdx="5" clrIdx="5">
    <p:extLst>
      <p:ext uri="{19B8F6BF-5375-455C-9EA6-DF929625EA0E}">
        <p15:presenceInfo xmlns:p15="http://schemas.microsoft.com/office/powerpoint/2012/main" userId="S-1-5-21-2100284113-1573851820-878952375-391526" providerId="AD"/>
      </p:ext>
    </p:extLst>
  </p:cmAuthor>
  <p:cmAuthor id="6" name="Nicklas Vandfeldt Hansen" initials="NVH" lastIdx="21" clrIdx="6">
    <p:extLst>
      <p:ext uri="{19B8F6BF-5375-455C-9EA6-DF929625EA0E}">
        <p15:presenceInfo xmlns:p15="http://schemas.microsoft.com/office/powerpoint/2012/main" userId="S-1-5-21-2100284113-1573851820-878952375-5250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DD3"/>
    <a:srgbClr val="E3F2F3"/>
    <a:srgbClr val="009FB0"/>
    <a:srgbClr val="009CAC"/>
    <a:srgbClr val="0097A7"/>
    <a:srgbClr val="40A6B1"/>
    <a:srgbClr val="FFFFFF"/>
    <a:srgbClr val="145F65"/>
    <a:srgbClr val="5CB4BC"/>
    <a:srgbClr val="79C1C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37" autoAdjust="0"/>
    <p:restoredTop sz="60274" autoAdjust="0"/>
  </p:normalViewPr>
  <p:slideViewPr>
    <p:cSldViewPr>
      <p:cViewPr varScale="1">
        <p:scale>
          <a:sx n="105" d="100"/>
          <a:sy n="105" d="100"/>
        </p:scale>
        <p:origin x="248" y="72"/>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25-09-2024</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25-09-2024</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000" dirty="0">
                <a:latin typeface="+mn-lt"/>
              </a:rPr>
              <a:t>Leverancerne er opdelt i tre temaer, hvor der vil blive udviklet anbefalinger for retningslinjer for hver enkelt. Som følge heraf kan vi på nuværende tidspunkt ikke fastsætte en endelig afslutningsdato for leverancerne. Den nuværende tidsplan er baseret på det definerede </a:t>
            </a:r>
            <a:r>
              <a:rPr lang="da-DK" sz="1000" dirty="0" err="1">
                <a:latin typeface="+mn-lt"/>
              </a:rPr>
              <a:t>scope</a:t>
            </a:r>
            <a:r>
              <a:rPr lang="da-DK" sz="1000" dirty="0">
                <a:latin typeface="+mn-lt"/>
              </a:rPr>
              <a:t> omkring adgang til forbrugsdata og de mål, der kan opnås i år. Det skal dog bemærkes, at starttidspunkterne for de enkelte leverancer endnu ikke er afklaret.</a:t>
            </a:r>
          </a:p>
          <a:p>
            <a:endParaRPr lang="da-DK" sz="1000" dirty="0">
              <a:latin typeface="+mn-lt"/>
            </a:endParaRPr>
          </a:p>
          <a:p>
            <a:r>
              <a:rPr lang="da-DK" sz="1000" dirty="0">
                <a:latin typeface="+mn-lt"/>
              </a:rPr>
              <a:t>Begrebsmodellen udarbejdes trinvist i form af emneorienterede delmodeller. Der etableres først en overordnet indflyvningsmodel for den overordnede forretning. Herudover udarbejdes delmodeller drevet af behov, der identificeres løbende i programmet – herunder fra de leverancer/</a:t>
            </a:r>
            <a:r>
              <a:rPr lang="da-DK" sz="1000" dirty="0" err="1">
                <a:latin typeface="+mn-lt"/>
              </a:rPr>
              <a:t>use</a:t>
            </a:r>
            <a:r>
              <a:rPr lang="da-DK" sz="1000" dirty="0">
                <a:latin typeface="+mn-lt"/>
              </a:rPr>
              <a:t> cases, der arbejdes på</a:t>
            </a:r>
            <a:br>
              <a:rPr lang="da-DK" sz="1000" dirty="0">
                <a:latin typeface="+mn-lt"/>
              </a:rPr>
            </a:br>
            <a:r>
              <a:rPr lang="da-DK" sz="1000" dirty="0">
                <a:latin typeface="+mn-lt"/>
              </a:rPr>
              <a:t/>
            </a:r>
            <a:br>
              <a:rPr lang="da-DK" sz="1000" dirty="0">
                <a:latin typeface="+mn-lt"/>
              </a:rPr>
            </a:br>
            <a:r>
              <a:rPr lang="da-DK" sz="1000" dirty="0">
                <a:latin typeface="+mn-lt"/>
              </a:rPr>
              <a:t>For L 3, 4 og 5: indebærer ”leverance” Afdækket anvendelsesbehov, status quo samt identificeret potentialer for videreudvikling af nuværende praksis. Anbefalinger for retningslinjer samt implementering udarbejdes primo-medio 2025</a:t>
            </a:r>
            <a:br>
              <a:rPr lang="da-DK" sz="1000" dirty="0">
                <a:latin typeface="+mn-lt"/>
              </a:rPr>
            </a:br>
            <a:r>
              <a:rPr lang="da-DK" sz="1000" dirty="0">
                <a:latin typeface="+mn-lt"/>
              </a:rPr>
              <a:t/>
            </a:r>
            <a:br>
              <a:rPr lang="da-DK" sz="1000" dirty="0">
                <a:latin typeface="+mn-lt"/>
              </a:rPr>
            </a:br>
            <a:r>
              <a:rPr lang="da-DK" sz="1000" dirty="0">
                <a:latin typeface="+mn-lt"/>
              </a:rPr>
              <a:t>L 7: Indebærer ”leverance” Identifikation af de formål og krav en tredjepartsløsning i forsyningssektoren skal understøtte og leve op til.</a:t>
            </a:r>
          </a:p>
          <a:p>
            <a:r>
              <a:rPr lang="da-DK" sz="1000" dirty="0">
                <a:latin typeface="+mn-lt"/>
              </a:rPr>
              <a:t>Identifikation af relevante eksisterende løsninger og standarder, herunder fordele og ulemper ved de forskellige løsninger</a:t>
            </a:r>
            <a:br>
              <a:rPr lang="da-DK" sz="1000" dirty="0">
                <a:latin typeface="+mn-lt"/>
              </a:rPr>
            </a:br>
            <a:r>
              <a:rPr lang="da-DK" sz="1000" dirty="0">
                <a:latin typeface="+mn-lt"/>
              </a:rPr>
              <a:t/>
            </a:r>
            <a:br>
              <a:rPr lang="da-DK" sz="1000" dirty="0">
                <a:latin typeface="+mn-lt"/>
              </a:rPr>
            </a:br>
            <a:r>
              <a:rPr lang="da-DK" sz="1000" dirty="0">
                <a:latin typeface="+mn-lt"/>
              </a:rPr>
              <a:t>L 8 og 9: indebærer ”leverance” nedsættelse af arbejdsspor for anonymisering - nedsættelse af arbejdsspor for det internationale/EU</a:t>
            </a:r>
            <a:br>
              <a:rPr lang="da-DK" sz="1000" dirty="0">
                <a:latin typeface="+mn-lt"/>
              </a:rPr>
            </a:br>
            <a:endParaRPr lang="da-DK" sz="1000" dirty="0">
              <a:latin typeface="+mn-lt"/>
            </a:endParaRPr>
          </a:p>
          <a:p>
            <a:endParaRPr lang="da-DK" sz="1000" dirty="0">
              <a:latin typeface="+mn-lt"/>
            </a:endParaRPr>
          </a:p>
        </p:txBody>
      </p:sp>
      <p:sp>
        <p:nvSpPr>
          <p:cNvPr id="4" name="Pladsholder til slidenummer 3"/>
          <p:cNvSpPr>
            <a:spLocks noGrp="1"/>
          </p:cNvSpPr>
          <p:nvPr>
            <p:ph type="sldNum" sz="quarter" idx="5"/>
          </p:nvPr>
        </p:nvSpPr>
        <p:spPr/>
        <p:txBody>
          <a:bodyPr/>
          <a:lstStyle/>
          <a:p>
            <a:fld id="{CE201E17-9508-4F75-8DF4-D058B0EAC3C9}" type="slidenum">
              <a:rPr lang="da-DK" smtClean="0"/>
              <a:t>6</a:t>
            </a:fld>
            <a:endParaRPr lang="da-DK" dirty="0"/>
          </a:p>
        </p:txBody>
      </p:sp>
    </p:spTree>
    <p:extLst>
      <p:ext uri="{BB962C8B-B14F-4D97-AF65-F5344CB8AC3E}">
        <p14:creationId xmlns:p14="http://schemas.microsoft.com/office/powerpoint/2010/main" val="18276531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25. september 2024</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4853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233688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9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181387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12.xml"/><Relationship Id="rId7" Type="http://schemas.openxmlformats.org/officeDocument/2006/relationships/tags" Target="../tags/tag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6.xml"/><Relationship Id="rId7" Type="http://schemas.openxmlformats.org/officeDocument/2006/relationships/tags" Target="../tags/tag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4.xml"/><Relationship Id="rId7" Type="http://schemas.openxmlformats.org/officeDocument/2006/relationships/tags" Target="../tags/tag7.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5.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6.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9.xml"/><Relationship Id="rId7" Type="http://schemas.openxmlformats.org/officeDocument/2006/relationships/vmlDrawing" Target="../drawings/vmlDrawing8.v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8.xml"/><Relationship Id="rId5" Type="http://schemas.openxmlformats.org/officeDocument/2006/relationships/slideLayout" Target="../slideLayouts/slideLayout31.xml"/><Relationship Id="rId10" Type="http://schemas.openxmlformats.org/officeDocument/2006/relationships/image" Target="../media/image1.emf"/><Relationship Id="rId4" Type="http://schemas.openxmlformats.org/officeDocument/2006/relationships/slideLayout" Target="../slideLayouts/slideLayout30.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4.xml"/><Relationship Id="rId7" Type="http://schemas.openxmlformats.org/officeDocument/2006/relationships/vmlDrawing" Target="../drawings/vmlDrawing9.v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9.xml"/><Relationship Id="rId5" Type="http://schemas.openxmlformats.org/officeDocument/2006/relationships/slideLayout" Target="../slideLayouts/slideLayout36.xml"/><Relationship Id="rId10" Type="http://schemas.openxmlformats.org/officeDocument/2006/relationships/image" Target="../media/image1.emf"/><Relationship Id="rId4" Type="http://schemas.openxmlformats.org/officeDocument/2006/relationships/slideLayout" Target="../slideLayouts/slideLayout35.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12"/>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 name="think-cell Slide" r:id="rId13" imgW="347" imgH="346" progId="TCLayout.ActiveDocument.1">
                  <p:embed/>
                </p:oleObj>
              </mc:Choice>
              <mc:Fallback>
                <p:oleObj name="think-cell Slide" r:id="rId13" imgW="347" imgH="346" progId="TCLayout.ActiveDocument.1">
                  <p:embed/>
                  <p:pic>
                    <p:nvPicPr>
                      <p:cNvPr id="5" name="Objekt 4" hidden="1"/>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 id="2147483829" r:id="rId7"/>
    <p:sldLayoutId id="2147483830" r:id="rId8"/>
    <p:sldLayoutId id="214748383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22"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8"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46"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70" name="think-cell Slide" r:id="rId6" imgW="347" imgH="346" progId="TCLayout.ActiveDocument.1">
                  <p:embed/>
                </p:oleObj>
              </mc:Choice>
              <mc:Fallback>
                <p:oleObj name="think-cell Slide" r:id="rId6" imgW="347" imgH="346"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94" name="think-cell Slide" r:id="rId6" imgW="347" imgH="346" progId="TCLayout.ActiveDocument.1">
                  <p:embed/>
                </p:oleObj>
              </mc:Choice>
              <mc:Fallback>
                <p:oleObj name="think-cell Slide" r:id="rId6" imgW="347" imgH="346" progId="TCLayout.ActiveDocument.1">
                  <p:embed/>
                  <p:pic>
                    <p:nvPicPr>
                      <p:cNvPr id="5" name="Objekt 4"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18" name="think-cell Slide" r:id="rId8" imgW="347" imgH="346" progId="TCLayout.ActiveDocument.1">
                  <p:embed/>
                </p:oleObj>
              </mc:Choice>
              <mc:Fallback>
                <p:oleObj name="think-cell Slide" r:id="rId8" imgW="347" imgH="346" progId="TCLayout.ActiveDocument.1">
                  <p:embed/>
                  <p:pic>
                    <p:nvPicPr>
                      <p:cNvPr id="5" name="Objekt 4"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42" name="think-cell Slide" r:id="rId5" imgW="347" imgH="346" progId="TCLayout.ActiveDocument.1">
                  <p:embed/>
                </p:oleObj>
              </mc:Choice>
              <mc:Fallback>
                <p:oleObj name="think-cell Slide" r:id="rId5" imgW="347" imgH="346" progId="TCLayout.ActiveDocument.1">
                  <p:embed/>
                  <p:pic>
                    <p:nvPicPr>
                      <p:cNvPr id="5" name="Objekt 4"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366"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ext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9390"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25. september 2024</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6" Type="http://schemas.openxmlformats.org/officeDocument/2006/relationships/tags" Target="../tags/tag35.xml"/><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47" Type="http://schemas.openxmlformats.org/officeDocument/2006/relationships/tags" Target="../tags/tag56.xml"/><Relationship Id="rId63" Type="http://schemas.openxmlformats.org/officeDocument/2006/relationships/tags" Target="../tags/tag72.xml"/><Relationship Id="rId68" Type="http://schemas.openxmlformats.org/officeDocument/2006/relationships/tags" Target="../tags/tag77.xml"/><Relationship Id="rId84" Type="http://schemas.openxmlformats.org/officeDocument/2006/relationships/tags" Target="../tags/tag93.xml"/><Relationship Id="rId89" Type="http://schemas.openxmlformats.org/officeDocument/2006/relationships/tags" Target="../tags/tag98.xml"/><Relationship Id="rId112" Type="http://schemas.openxmlformats.org/officeDocument/2006/relationships/tags" Target="../tags/tag121.xml"/><Relationship Id="rId16" Type="http://schemas.openxmlformats.org/officeDocument/2006/relationships/tags" Target="../tags/tag25.xml"/><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37" Type="http://schemas.openxmlformats.org/officeDocument/2006/relationships/tags" Target="../tags/tag46.xml"/><Relationship Id="rId53" Type="http://schemas.openxmlformats.org/officeDocument/2006/relationships/tags" Target="../tags/tag62.xml"/><Relationship Id="rId58" Type="http://schemas.openxmlformats.org/officeDocument/2006/relationships/tags" Target="../tags/tag67.xml"/><Relationship Id="rId74" Type="http://schemas.openxmlformats.org/officeDocument/2006/relationships/tags" Target="../tags/tag83.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28" Type="http://schemas.openxmlformats.org/officeDocument/2006/relationships/image" Target="../media/image13.jpeg"/><Relationship Id="rId5" Type="http://schemas.openxmlformats.org/officeDocument/2006/relationships/tags" Target="../tags/tag14.xml"/><Relationship Id="rId90" Type="http://schemas.openxmlformats.org/officeDocument/2006/relationships/tags" Target="../tags/tag99.xml"/><Relationship Id="rId95" Type="http://schemas.openxmlformats.org/officeDocument/2006/relationships/tags" Target="../tags/tag104.xml"/><Relationship Id="rId19" Type="http://schemas.openxmlformats.org/officeDocument/2006/relationships/tags" Target="../tags/tag2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tags" Target="../tags/tag39.xml"/><Relationship Id="rId35" Type="http://schemas.openxmlformats.org/officeDocument/2006/relationships/tags" Target="../tags/tag44.xml"/><Relationship Id="rId43" Type="http://schemas.openxmlformats.org/officeDocument/2006/relationships/tags" Target="../tags/tag52.xml"/><Relationship Id="rId48" Type="http://schemas.openxmlformats.org/officeDocument/2006/relationships/tags" Target="../tags/tag57.xml"/><Relationship Id="rId56" Type="http://schemas.openxmlformats.org/officeDocument/2006/relationships/tags" Target="../tags/tag65.xml"/><Relationship Id="rId64" Type="http://schemas.openxmlformats.org/officeDocument/2006/relationships/tags" Target="../tags/tag73.xml"/><Relationship Id="rId69" Type="http://schemas.openxmlformats.org/officeDocument/2006/relationships/tags" Target="../tags/tag78.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13" Type="http://schemas.openxmlformats.org/officeDocument/2006/relationships/tags" Target="../tags/tag122.xml"/><Relationship Id="rId118" Type="http://schemas.openxmlformats.org/officeDocument/2006/relationships/tags" Target="../tags/tag127.xml"/><Relationship Id="rId126" Type="http://schemas.openxmlformats.org/officeDocument/2006/relationships/oleObject" Target="../embeddings/oleObject10.bin"/><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80" Type="http://schemas.openxmlformats.org/officeDocument/2006/relationships/tags" Target="../tags/tag89.xml"/><Relationship Id="rId85" Type="http://schemas.openxmlformats.org/officeDocument/2006/relationships/tags" Target="../tags/tag94.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3" Type="http://schemas.openxmlformats.org/officeDocument/2006/relationships/tags" Target="../tags/tag12.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tags" Target="../tags/tag42.xml"/><Relationship Id="rId38" Type="http://schemas.openxmlformats.org/officeDocument/2006/relationships/tags" Target="../tags/tag47.xml"/><Relationship Id="rId46" Type="http://schemas.openxmlformats.org/officeDocument/2006/relationships/tags" Target="../tags/tag55.xml"/><Relationship Id="rId59" Type="http://schemas.openxmlformats.org/officeDocument/2006/relationships/tags" Target="../tags/tag68.xml"/><Relationship Id="rId67" Type="http://schemas.openxmlformats.org/officeDocument/2006/relationships/tags" Target="../tags/tag76.xml"/><Relationship Id="rId103" Type="http://schemas.openxmlformats.org/officeDocument/2006/relationships/tags" Target="../tags/tag112.xml"/><Relationship Id="rId108" Type="http://schemas.openxmlformats.org/officeDocument/2006/relationships/tags" Target="../tags/tag117.xml"/><Relationship Id="rId116" Type="http://schemas.openxmlformats.org/officeDocument/2006/relationships/tags" Target="../tags/tag125.xml"/><Relationship Id="rId124" Type="http://schemas.openxmlformats.org/officeDocument/2006/relationships/slideLayout" Target="../slideLayouts/slideLayout9.xml"/><Relationship Id="rId20" Type="http://schemas.openxmlformats.org/officeDocument/2006/relationships/tags" Target="../tags/tag29.xml"/><Relationship Id="rId41" Type="http://schemas.openxmlformats.org/officeDocument/2006/relationships/tags" Target="../tags/tag50.xml"/><Relationship Id="rId54" Type="http://schemas.openxmlformats.org/officeDocument/2006/relationships/tags" Target="../tags/tag63.xml"/><Relationship Id="rId62" Type="http://schemas.openxmlformats.org/officeDocument/2006/relationships/tags" Target="../tags/tag71.xml"/><Relationship Id="rId70" Type="http://schemas.openxmlformats.org/officeDocument/2006/relationships/tags" Target="../tags/tag79.xml"/><Relationship Id="rId75" Type="http://schemas.openxmlformats.org/officeDocument/2006/relationships/tags" Target="../tags/tag84.xml"/><Relationship Id="rId83" Type="http://schemas.openxmlformats.org/officeDocument/2006/relationships/tags" Target="../tags/tag92.xml"/><Relationship Id="rId88" Type="http://schemas.openxmlformats.org/officeDocument/2006/relationships/tags" Target="../tags/tag97.xml"/><Relationship Id="rId91" Type="http://schemas.openxmlformats.org/officeDocument/2006/relationships/tags" Target="../tags/tag100.xml"/><Relationship Id="rId96" Type="http://schemas.openxmlformats.org/officeDocument/2006/relationships/tags" Target="../tags/tag105.xml"/><Relationship Id="rId111" Type="http://schemas.openxmlformats.org/officeDocument/2006/relationships/tags" Target="../tags/tag120.xml"/><Relationship Id="rId1" Type="http://schemas.openxmlformats.org/officeDocument/2006/relationships/vmlDrawing" Target="../drawings/vmlDrawing10.vml"/><Relationship Id="rId6" Type="http://schemas.openxmlformats.org/officeDocument/2006/relationships/tags" Target="../tags/tag15.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tags" Target="../tags/tag37.xml"/><Relationship Id="rId36" Type="http://schemas.openxmlformats.org/officeDocument/2006/relationships/tags" Target="../tags/tag45.xml"/><Relationship Id="rId49" Type="http://schemas.openxmlformats.org/officeDocument/2006/relationships/tags" Target="../tags/tag58.xml"/><Relationship Id="rId57" Type="http://schemas.openxmlformats.org/officeDocument/2006/relationships/tags" Target="../tags/tag66.xml"/><Relationship Id="rId106" Type="http://schemas.openxmlformats.org/officeDocument/2006/relationships/tags" Target="../tags/tag115.xml"/><Relationship Id="rId114" Type="http://schemas.openxmlformats.org/officeDocument/2006/relationships/tags" Target="../tags/tag123.xml"/><Relationship Id="rId119" Type="http://schemas.openxmlformats.org/officeDocument/2006/relationships/tags" Target="../tags/tag128.xml"/><Relationship Id="rId127" Type="http://schemas.openxmlformats.org/officeDocument/2006/relationships/image" Target="../media/image14.emf"/><Relationship Id="rId10" Type="http://schemas.openxmlformats.org/officeDocument/2006/relationships/tags" Target="../tags/tag19.xml"/><Relationship Id="rId31" Type="http://schemas.openxmlformats.org/officeDocument/2006/relationships/tags" Target="../tags/tag40.xml"/><Relationship Id="rId44" Type="http://schemas.openxmlformats.org/officeDocument/2006/relationships/tags" Target="../tags/tag53.xml"/><Relationship Id="rId52" Type="http://schemas.openxmlformats.org/officeDocument/2006/relationships/tags" Target="../tags/tag61.xml"/><Relationship Id="rId60" Type="http://schemas.openxmlformats.org/officeDocument/2006/relationships/tags" Target="../tags/tag69.xml"/><Relationship Id="rId65" Type="http://schemas.openxmlformats.org/officeDocument/2006/relationships/tags" Target="../tags/tag74.xml"/><Relationship Id="rId73" Type="http://schemas.openxmlformats.org/officeDocument/2006/relationships/tags" Target="../tags/tag82.xml"/><Relationship Id="rId78" Type="http://schemas.openxmlformats.org/officeDocument/2006/relationships/tags" Target="../tags/tag87.xml"/><Relationship Id="rId81" Type="http://schemas.openxmlformats.org/officeDocument/2006/relationships/tags" Target="../tags/tag90.xml"/><Relationship Id="rId86" Type="http://schemas.openxmlformats.org/officeDocument/2006/relationships/tags" Target="../tags/tag95.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4" Type="http://schemas.openxmlformats.org/officeDocument/2006/relationships/tags" Target="../tags/tag13.xml"/><Relationship Id="rId9" Type="http://schemas.openxmlformats.org/officeDocument/2006/relationships/tags" Target="../tags/tag18.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notesSlide" Target="../notesSlides/notesSlide1.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61" Type="http://schemas.openxmlformats.org/officeDocument/2006/relationships/tags" Target="../tags/tag70.xml"/><Relationship Id="rId82" Type="http://schemas.openxmlformats.org/officeDocument/2006/relationships/tags" Target="../tags/tag9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r>
              <a:rPr lang="da-DK" smtClean="0"/>
              <a:t>TAU’s</a:t>
            </a:r>
            <a:r>
              <a:rPr lang="da-DK" dirty="0" smtClean="0"/>
              <a:t> </a:t>
            </a:r>
            <a:r>
              <a:rPr lang="da-DK" dirty="0"/>
              <a:t>arbejdsprogram</a:t>
            </a:r>
          </a:p>
          <a:p>
            <a:endParaRPr lang="da-DK" dirty="0"/>
          </a:p>
        </p:txBody>
      </p:sp>
      <p:sp>
        <p:nvSpPr>
          <p:cNvPr id="5" name="Tekstfelt 4">
            <a:extLst>
              <a:ext uri="{FF2B5EF4-FFF2-40B4-BE49-F238E27FC236}">
                <a16:creationId xmlns:a16="http://schemas.microsoft.com/office/drawing/2014/main" id="{DD98AEE2-6ECA-418F-BB4C-2CFCE6FB27A9}"/>
              </a:ext>
            </a:extLst>
          </p:cNvPr>
          <p:cNvSpPr txBox="1"/>
          <p:nvPr/>
        </p:nvSpPr>
        <p:spPr>
          <a:xfrm>
            <a:off x="7387282" y="152508"/>
            <a:ext cx="1728192" cy="520742"/>
          </a:xfrm>
          <a:prstGeom prst="rect">
            <a:avLst/>
          </a:prstGeom>
          <a:solidFill>
            <a:srgbClr val="009CAC"/>
          </a:solidFill>
          <a:effectLst>
            <a:softEdge rad="12700"/>
          </a:effectLst>
        </p:spPr>
        <p:txBody>
          <a:bodyPr wrap="square" rtlCol="0">
            <a:spAutoFit/>
          </a:bodyPr>
          <a:lstStyle/>
          <a:p>
            <a:endParaRPr lang="da-DK" dirty="0"/>
          </a:p>
        </p:txBody>
      </p:sp>
      <p:sp>
        <p:nvSpPr>
          <p:cNvPr id="8" name="Tekstfelt 7">
            <a:extLst>
              <a:ext uri="{FF2B5EF4-FFF2-40B4-BE49-F238E27FC236}">
                <a16:creationId xmlns:a16="http://schemas.microsoft.com/office/drawing/2014/main" id="{E5BE8124-957E-4D57-94A5-9DA88D0CE46E}"/>
              </a:ext>
            </a:extLst>
          </p:cNvPr>
          <p:cNvSpPr txBox="1"/>
          <p:nvPr/>
        </p:nvSpPr>
        <p:spPr>
          <a:xfrm>
            <a:off x="7949903" y="274379"/>
            <a:ext cx="1205673" cy="184666"/>
          </a:xfrm>
          <a:prstGeom prst="rect">
            <a:avLst/>
          </a:prstGeom>
          <a:noFill/>
        </p:spPr>
        <p:txBody>
          <a:bodyPr wrap="square" rtlCol="0">
            <a:spAutoFit/>
          </a:bodyPr>
          <a:lstStyle/>
          <a:p>
            <a:r>
              <a:rPr lang="da-DK" sz="600" b="1" dirty="0">
                <a:solidFill>
                  <a:schemeClr val="bg1"/>
                </a:solidFill>
              </a:rPr>
              <a:t>Klimadatastyrelsen</a:t>
            </a:r>
          </a:p>
        </p:txBody>
      </p:sp>
      <p:pic>
        <p:nvPicPr>
          <p:cNvPr id="7" name="Picture 2" descr="Klima, Energi- og Forsyningsministeriet">
            <a:extLst>
              <a:ext uri="{FF2B5EF4-FFF2-40B4-BE49-F238E27FC236}">
                <a16:creationId xmlns:a16="http://schemas.microsoft.com/office/drawing/2014/main" id="{19C302A3-6487-4778-A4EC-829A3CAEFA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413"/>
          <a:stretch/>
        </p:blipFill>
        <p:spPr bwMode="auto">
          <a:xfrm>
            <a:off x="7524328" y="175365"/>
            <a:ext cx="546877" cy="47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2</a:t>
            </a:fld>
            <a:endParaRPr lang="da-DK" dirty="0"/>
          </a:p>
        </p:txBody>
      </p:sp>
      <p:sp>
        <p:nvSpPr>
          <p:cNvPr id="4" name="Pladsholder til tekst 3"/>
          <p:cNvSpPr>
            <a:spLocks noGrp="1"/>
          </p:cNvSpPr>
          <p:nvPr>
            <p:ph type="body" sz="quarter" idx="21"/>
          </p:nvPr>
        </p:nvSpPr>
        <p:spPr/>
        <p:txBody>
          <a:bodyPr/>
          <a:lstStyle/>
          <a:p>
            <a:r>
              <a:rPr lang="da-DK" dirty="0" err="1"/>
              <a:t>TAU’s</a:t>
            </a:r>
            <a:r>
              <a:rPr lang="da-DK" dirty="0"/>
              <a:t> Forord til arbejdsprogram</a:t>
            </a:r>
          </a:p>
        </p:txBody>
      </p:sp>
      <p:sp>
        <p:nvSpPr>
          <p:cNvPr id="5" name="Pladsholder til tekst 4"/>
          <p:cNvSpPr>
            <a:spLocks noGrp="1"/>
          </p:cNvSpPr>
          <p:nvPr>
            <p:ph type="body" sz="quarter" idx="14"/>
          </p:nvPr>
        </p:nvSpPr>
        <p:spPr>
          <a:xfrm>
            <a:off x="181129" y="937471"/>
            <a:ext cx="8460872" cy="3419999"/>
          </a:xfrm>
        </p:spPr>
        <p:txBody>
          <a:bodyPr/>
          <a:lstStyle/>
          <a:p>
            <a:r>
              <a:rPr lang="da-DK" sz="1200" dirty="0"/>
              <a:t>Hvis vi skal have en sammenhængende og grøn forsyningssektor, er det afgørende, at data kan deles og anvendes effektivt, både inden for de enkelte sektorer og på tværs af sektorgrænser. I TAU arbejder vi aktivt imod at skabe en forsyningssektor, hvor sammenhæng og samarbejde på tværs af alle sektorer er i fokus, hvilket er nødvendigt for at lykkes med den grønne omstilling. </a:t>
            </a:r>
            <a:r>
              <a:rPr lang="da-DK" sz="1200" dirty="0" err="1"/>
              <a:t>TAUs</a:t>
            </a:r>
            <a:r>
              <a:rPr lang="da-DK" sz="1200" dirty="0"/>
              <a:t> primære opgave er at sikre tværgående sammenhæng og ensartethed i FDP ved at understøtte en robust og integreret data- og datainfrastruktur på tværs af forsyningssektorerne. Derfor er </a:t>
            </a:r>
            <a:r>
              <a:rPr lang="da-DK" sz="1200" dirty="0" err="1"/>
              <a:t>TAUs</a:t>
            </a:r>
            <a:r>
              <a:rPr lang="da-DK" sz="1200" dirty="0"/>
              <a:t> indsats ikke kun afgørende for digitaliseringen af forsyningssektoren, men også for at sikre, at denne udvikling sker på en ensartet måde, der fremmer den tværgående sammenhæng i sektoren. I det indledende arbejde har TAU fokus på leverancer af grundlæggende karakter, der udspringer af FDP’s ”målsætninger og principper” og dermed understøtter det samlede arbejde i FDP. For at understøtte en konkret og hurtig værdiskabelse har TAU en </a:t>
            </a:r>
            <a:r>
              <a:rPr lang="da-DK" sz="1200" dirty="0" err="1"/>
              <a:t>use</a:t>
            </a:r>
            <a:r>
              <a:rPr lang="da-DK" sz="1200" dirty="0"/>
              <a:t> case-baseret tilgang. Der udarbejdes et </a:t>
            </a:r>
            <a:r>
              <a:rPr lang="da-DK" sz="1200" dirty="0" err="1"/>
              <a:t>use</a:t>
            </a:r>
            <a:r>
              <a:rPr lang="da-DK" sz="1200" dirty="0"/>
              <a:t> case-katalog med det formål at sikre afsæt i konkrete brugssituationer og rette fokus på konkrete løsninger og værdiskabelse. </a:t>
            </a:r>
          </a:p>
          <a:p>
            <a:r>
              <a:rPr lang="da-DK" sz="1200" dirty="0"/>
              <a:t>TAU har i regi af FDP ansvar for at skabe sammenhæng til den internationale/EU-dagsordenen og dermed at arbejdet i programmet - for såvel </a:t>
            </a:r>
            <a:r>
              <a:rPr lang="da-DK" sz="1200" dirty="0" err="1"/>
              <a:t>DUG’erne</a:t>
            </a:r>
            <a:r>
              <a:rPr lang="da-DK" sz="1200" dirty="0"/>
              <a:t> og TAU – skeler til de relevante internationale aktiviteter, herunder til eksisterende eller kommende EU-initiativer og retningslinjer samt den bredere EU-dagsorden.</a:t>
            </a:r>
          </a:p>
          <a:p>
            <a:r>
              <a:rPr lang="da-DK" sz="1200" dirty="0"/>
              <a:t>Såvel arbejdsprogrammet for TAU som </a:t>
            </a:r>
            <a:r>
              <a:rPr lang="da-DK" sz="1200" dirty="0" err="1"/>
              <a:t>use</a:t>
            </a:r>
            <a:r>
              <a:rPr lang="da-DK" sz="1200" dirty="0"/>
              <a:t> case-kataloget er dynamisk og tilpasses løbende som følge af samspillet med </a:t>
            </a:r>
            <a:r>
              <a:rPr lang="da-DK" sz="1200" dirty="0" err="1"/>
              <a:t>DUG’erne</a:t>
            </a:r>
            <a:r>
              <a:rPr lang="da-DK" sz="1200" dirty="0"/>
              <a:t> samt de opgaver, som FDP skal løse.</a:t>
            </a:r>
          </a:p>
          <a:p>
            <a:endParaRPr lang="da-DK" dirty="0"/>
          </a:p>
          <a:p>
            <a:endParaRPr lang="da-DK" i="1" dirty="0"/>
          </a:p>
        </p:txBody>
      </p:sp>
      <p:sp>
        <p:nvSpPr>
          <p:cNvPr id="7" name="Tekstfelt 6">
            <a:extLst>
              <a:ext uri="{FF2B5EF4-FFF2-40B4-BE49-F238E27FC236}">
                <a16:creationId xmlns:a16="http://schemas.microsoft.com/office/drawing/2014/main" id="{59F0C2FE-CF68-43A6-A2C6-796276CD4036}"/>
              </a:ext>
            </a:extLst>
          </p:cNvPr>
          <p:cNvSpPr txBox="1"/>
          <p:nvPr/>
        </p:nvSpPr>
        <p:spPr>
          <a:xfrm>
            <a:off x="181129" y="4594880"/>
            <a:ext cx="1044048" cy="469243"/>
          </a:xfrm>
          <a:prstGeom prst="rect">
            <a:avLst/>
          </a:prstGeom>
          <a:solidFill>
            <a:srgbClr val="FFFFFF"/>
          </a:solidFill>
        </p:spPr>
        <p:txBody>
          <a:bodyPr wrap="square" rtlCol="0">
            <a:spAutoFit/>
          </a:bodyPr>
          <a:lstStyle/>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66E1A721-C249-4652-8661-050A77F1E396}"/>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12743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3</a:t>
            </a:fld>
            <a:endParaRPr lang="da-DK" dirty="0"/>
          </a:p>
        </p:txBody>
      </p:sp>
      <p:sp>
        <p:nvSpPr>
          <p:cNvPr id="4" name="Pladsholder til tekst 3"/>
          <p:cNvSpPr>
            <a:spLocks noGrp="1"/>
          </p:cNvSpPr>
          <p:nvPr>
            <p:ph type="body" sz="quarter" idx="21"/>
          </p:nvPr>
        </p:nvSpPr>
        <p:spPr>
          <a:xfrm>
            <a:off x="827584" y="235041"/>
            <a:ext cx="8100000" cy="626801"/>
          </a:xfrm>
        </p:spPr>
        <p:txBody>
          <a:bodyPr/>
          <a:lstStyle/>
          <a:p>
            <a:r>
              <a:rPr lang="da-DK" dirty="0" err="1"/>
              <a:t>TAU’s</a:t>
            </a:r>
            <a:r>
              <a:rPr lang="da-DK" dirty="0"/>
              <a:t> Forord til arbejdsprogram</a:t>
            </a:r>
          </a:p>
        </p:txBody>
      </p:sp>
      <p:sp>
        <p:nvSpPr>
          <p:cNvPr id="5" name="Pladsholder til tekst 4"/>
          <p:cNvSpPr>
            <a:spLocks noGrp="1"/>
          </p:cNvSpPr>
          <p:nvPr>
            <p:ph type="body" sz="quarter" idx="14"/>
          </p:nvPr>
        </p:nvSpPr>
        <p:spPr>
          <a:xfrm>
            <a:off x="227391" y="953057"/>
            <a:ext cx="8460872" cy="3419999"/>
          </a:xfrm>
        </p:spPr>
        <p:txBody>
          <a:bodyPr/>
          <a:lstStyle/>
          <a:p>
            <a:r>
              <a:rPr lang="da-DK" sz="1200" dirty="0" err="1"/>
              <a:t>TAU's</a:t>
            </a:r>
            <a:r>
              <a:rPr lang="da-DK" sz="1200" dirty="0"/>
              <a:t> leverancer skal ses i tæt tilknytning til </a:t>
            </a:r>
            <a:r>
              <a:rPr lang="da-DK" sz="1200" dirty="0" err="1"/>
              <a:t>DUG'ernes</a:t>
            </a:r>
            <a:r>
              <a:rPr lang="da-DK" sz="1200" dirty="0"/>
              <a:t> arbejde. </a:t>
            </a:r>
            <a:r>
              <a:rPr lang="da-DK" sz="1200" dirty="0" err="1"/>
              <a:t>TAU's</a:t>
            </a:r>
            <a:r>
              <a:rPr lang="da-DK" sz="1200" dirty="0"/>
              <a:t> leverancer i efteråret 2024 er derfor </a:t>
            </a:r>
            <a:r>
              <a:rPr lang="da-DK" sz="1200" dirty="0" err="1"/>
              <a:t>scopet</a:t>
            </a:r>
            <a:r>
              <a:rPr lang="da-DK" sz="1200" dirty="0"/>
              <a:t> ud fra El-DUG leverance 1, 3 og 4, Varme-DUG leverance 3 og 6, samt de tilsvarende i Vand-DUG. Disse kan opdeles i tre temaer: adgang til forbrugsdata, produktions- og udledningsdata, samt øvrige data som fx data om </a:t>
            </a:r>
            <a:r>
              <a:rPr lang="da-DK" sz="1200" dirty="0" err="1"/>
              <a:t>nettopologi</a:t>
            </a:r>
            <a:r>
              <a:rPr lang="da-DK" sz="1200" dirty="0"/>
              <a:t> og </a:t>
            </a:r>
            <a:r>
              <a:rPr lang="da-DK" sz="1200" dirty="0" err="1"/>
              <a:t>netkapacitet</a:t>
            </a:r>
            <a:endParaRPr lang="da-DK" sz="1200" dirty="0"/>
          </a:p>
          <a:p>
            <a:r>
              <a:rPr lang="da-DK" sz="1200" dirty="0" err="1"/>
              <a:t>TAU's</a:t>
            </a:r>
            <a:r>
              <a:rPr lang="da-DK" sz="1200" dirty="0"/>
              <a:t> leverancer tager afsæt i en GAP-FIT tilgang, hvor afstanden mellem den ønskede fremtidige tilstand og den nuværende praksis afdækkes. Derfor er afdækning af krav og behov, med udgangspunkt i status quo i forsyningssektoren, et centralt fokusområde. Arbejdet udføres i tæt samarbejde med </a:t>
            </a:r>
            <a:r>
              <a:rPr lang="da-DK" sz="1200" dirty="0" err="1"/>
              <a:t>DUG'erne</a:t>
            </a:r>
            <a:r>
              <a:rPr lang="da-DK" sz="1200" dirty="0"/>
              <a:t>, hvor TAU har særligt fokus på at identificere tværgående. </a:t>
            </a:r>
            <a:r>
              <a:rPr lang="da-DK" sz="1200" dirty="0" err="1"/>
              <a:t>TAU’s</a:t>
            </a:r>
            <a:r>
              <a:rPr lang="da-DK" sz="1200" dirty="0"/>
              <a:t> rolle er således at definere, hvad der er nødvendigt for at sikre datafrisættelse og deling af data på tværs af forsyningssektoren.</a:t>
            </a:r>
          </a:p>
          <a:p>
            <a:r>
              <a:rPr lang="da-DK" sz="1200" dirty="0"/>
              <a:t>Analyserne munder ud i forslag til GAP-FIT, som vil danne grundlag for udarbejdelse af retningslinjer og anbefalinger til implementering. De enkelte spor behandles sekventielt, og rækkefølgen aftales ved starten af en leverance og koordineres med </a:t>
            </a:r>
            <a:r>
              <a:rPr lang="da-DK" sz="1200" dirty="0" err="1"/>
              <a:t>DUG'ernes</a:t>
            </a:r>
            <a:r>
              <a:rPr lang="da-DK" sz="1200" dirty="0"/>
              <a:t> processer.</a:t>
            </a:r>
          </a:p>
          <a:p>
            <a:r>
              <a:rPr lang="da-DK" sz="1200" dirty="0"/>
              <a:t>Det er vigtigt at TAU og </a:t>
            </a:r>
            <a:r>
              <a:rPr lang="da-DK" sz="1200" dirty="0" err="1"/>
              <a:t>DUG'erne</a:t>
            </a:r>
            <a:r>
              <a:rPr lang="da-DK" sz="1200" dirty="0"/>
              <a:t> har et fælles billede af leverancernes indhold og de indbyrdes afhængigheder, inden opgaveløsningen påbegyndes, så vi sikrer et godt og udbytterigt samarbejde mellem TAU og </a:t>
            </a:r>
            <a:r>
              <a:rPr lang="da-DK" sz="1200" dirty="0" err="1"/>
              <a:t>DUG'erne</a:t>
            </a:r>
            <a:r>
              <a:rPr lang="da-DK" sz="1200" dirty="0"/>
              <a:t> i praksis. Leverancebeskrivelserne vil desuden finpudses i arbejdssporene ved opstart, hvilket f.eks. kan medføre et behov for dialog på tværs mellem TAU og </a:t>
            </a:r>
            <a:r>
              <a:rPr lang="da-DK" sz="1200" dirty="0" err="1"/>
              <a:t>DUG'erne</a:t>
            </a:r>
            <a:r>
              <a:rPr lang="da-DK" sz="1200" dirty="0"/>
              <a:t>. </a:t>
            </a:r>
          </a:p>
          <a:p>
            <a:endParaRPr lang="da-DK" dirty="0"/>
          </a:p>
        </p:txBody>
      </p:sp>
      <p:sp>
        <p:nvSpPr>
          <p:cNvPr id="7" name="Tekstfelt 6">
            <a:extLst>
              <a:ext uri="{FF2B5EF4-FFF2-40B4-BE49-F238E27FC236}">
                <a16:creationId xmlns:a16="http://schemas.microsoft.com/office/drawing/2014/main" id="{59F0C2FE-CF68-43A6-A2C6-796276CD4036}"/>
              </a:ext>
            </a:extLst>
          </p:cNvPr>
          <p:cNvSpPr txBox="1"/>
          <p:nvPr/>
        </p:nvSpPr>
        <p:spPr>
          <a:xfrm>
            <a:off x="181129" y="4594880"/>
            <a:ext cx="1044048" cy="469243"/>
          </a:xfrm>
          <a:prstGeom prst="rect">
            <a:avLst/>
          </a:prstGeom>
          <a:solidFill>
            <a:srgbClr val="FFFFFF"/>
          </a:solidFill>
        </p:spPr>
        <p:txBody>
          <a:bodyPr wrap="square" rtlCol="0">
            <a:spAutoFit/>
          </a:bodyPr>
          <a:lstStyle/>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A6F712CE-6BC9-4A7F-BA14-82634EC2CE05}"/>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367133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4</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102744576"/>
              </p:ext>
            </p:extLst>
          </p:nvPr>
        </p:nvGraphicFramePr>
        <p:xfrm>
          <a:off x="46122" y="533456"/>
          <a:ext cx="8820472" cy="4540244"/>
        </p:xfrm>
        <a:graphic>
          <a:graphicData uri="http://schemas.openxmlformats.org/drawingml/2006/table">
            <a:tbl>
              <a:tblPr firstRow="1" bandRow="1">
                <a:tableStyleId>{5C22544A-7EE6-4342-B048-85BDC9FD1C3A}</a:tableStyleId>
              </a:tblPr>
              <a:tblGrid>
                <a:gridCol w="2245211">
                  <a:extLst>
                    <a:ext uri="{9D8B030D-6E8A-4147-A177-3AD203B41FA5}">
                      <a16:colId xmlns:a16="http://schemas.microsoft.com/office/drawing/2014/main" val="1597883597"/>
                    </a:ext>
                  </a:extLst>
                </a:gridCol>
                <a:gridCol w="568216">
                  <a:extLst>
                    <a:ext uri="{9D8B030D-6E8A-4147-A177-3AD203B41FA5}">
                      <a16:colId xmlns:a16="http://schemas.microsoft.com/office/drawing/2014/main" val="606829951"/>
                    </a:ext>
                  </a:extLst>
                </a:gridCol>
                <a:gridCol w="684347">
                  <a:extLst>
                    <a:ext uri="{9D8B030D-6E8A-4147-A177-3AD203B41FA5}">
                      <a16:colId xmlns:a16="http://schemas.microsoft.com/office/drawing/2014/main" val="1191173933"/>
                    </a:ext>
                  </a:extLst>
                </a:gridCol>
                <a:gridCol w="762964">
                  <a:extLst>
                    <a:ext uri="{9D8B030D-6E8A-4147-A177-3AD203B41FA5}">
                      <a16:colId xmlns:a16="http://schemas.microsoft.com/office/drawing/2014/main" val="2738556525"/>
                    </a:ext>
                  </a:extLst>
                </a:gridCol>
                <a:gridCol w="1046497">
                  <a:extLst>
                    <a:ext uri="{9D8B030D-6E8A-4147-A177-3AD203B41FA5}">
                      <a16:colId xmlns:a16="http://schemas.microsoft.com/office/drawing/2014/main" val="4087329800"/>
                    </a:ext>
                  </a:extLst>
                </a:gridCol>
                <a:gridCol w="927928">
                  <a:extLst>
                    <a:ext uri="{9D8B030D-6E8A-4147-A177-3AD203B41FA5}">
                      <a16:colId xmlns:a16="http://schemas.microsoft.com/office/drawing/2014/main" val="1807219806"/>
                    </a:ext>
                  </a:extLst>
                </a:gridCol>
                <a:gridCol w="641817">
                  <a:extLst>
                    <a:ext uri="{9D8B030D-6E8A-4147-A177-3AD203B41FA5}">
                      <a16:colId xmlns:a16="http://schemas.microsoft.com/office/drawing/2014/main" val="77418318"/>
                    </a:ext>
                  </a:extLst>
                </a:gridCol>
                <a:gridCol w="1943492">
                  <a:extLst>
                    <a:ext uri="{9D8B030D-6E8A-4147-A177-3AD203B41FA5}">
                      <a16:colId xmlns:a16="http://schemas.microsoft.com/office/drawing/2014/main" val="624544613"/>
                    </a:ext>
                  </a:extLst>
                </a:gridCol>
              </a:tblGrid>
              <a:tr h="425444">
                <a:tc>
                  <a:txBody>
                    <a:bodyPr/>
                    <a:lstStyle/>
                    <a:p>
                      <a:r>
                        <a:rPr lang="da-DK" sz="900" dirty="0"/>
                        <a:t>TAU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695747">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latin typeface="+mn-lt"/>
                        </a:rPr>
                        <a:t>1. </a:t>
                      </a:r>
                      <a:r>
                        <a:rPr lang="da-DK" sz="900" dirty="0">
                          <a:solidFill>
                            <a:schemeClr val="tx1"/>
                          </a:solidFill>
                          <a:latin typeface="+mn-lt"/>
                          <a:cs typeface="Calibri" panose="020F0502020204030204" pitchFamily="34" charset="0"/>
                        </a:rPr>
                        <a:t>Analyse af rammer for et dataøkosystem for </a:t>
                      </a:r>
                      <a:br>
                        <a:rPr lang="da-DK" sz="900" dirty="0">
                          <a:solidFill>
                            <a:schemeClr val="tx1"/>
                          </a:solidFill>
                          <a:latin typeface="+mn-lt"/>
                          <a:cs typeface="Calibri" panose="020F0502020204030204" pitchFamily="34" charset="0"/>
                        </a:rPr>
                      </a:br>
                      <a:r>
                        <a:rPr lang="da-DK" sz="900" dirty="0">
                          <a:solidFill>
                            <a:schemeClr val="tx1"/>
                          </a:solidFill>
                          <a:latin typeface="+mn-lt"/>
                          <a:cs typeface="Calibri" panose="020F0502020204030204" pitchFamily="34" charset="0"/>
                        </a:rPr>
                        <a:t>forsyningsområdet</a:t>
                      </a:r>
                      <a:endParaRPr lang="da-DK" sz="900" b="1" dirty="0">
                        <a:solidFill>
                          <a:schemeClr val="tx1"/>
                        </a:solidFill>
                        <a:latin typeface="+mn-lt"/>
                        <a:cs typeface="Calibri" panose="020F0502020204030204" pitchFamily="34" charset="0"/>
                      </a:endParaRP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r>
                        <a:rPr lang="da-DK" sz="900" dirty="0">
                          <a:latin typeface="+mn-lt"/>
                          <a:cs typeface="Calibri" panose="020F0502020204030204" pitchFamily="34" charset="0"/>
                        </a:rPr>
                        <a:t>Q1 2025</a:t>
                      </a:r>
                    </a:p>
                  </a:txBody>
                  <a:tcPr/>
                </a:tc>
                <a:tc>
                  <a:txBody>
                    <a:bodyPr/>
                    <a:lstStyle/>
                    <a:p>
                      <a:r>
                        <a:rPr lang="da-DK" sz="900" dirty="0">
                          <a:latin typeface="+mn-lt"/>
                          <a:cs typeface="Calibri" panose="020F0502020204030204" pitchFamily="34" charset="0"/>
                        </a:rPr>
                        <a:t>KDS</a:t>
                      </a:r>
                    </a:p>
                  </a:txBody>
                  <a:tcPr/>
                </a:tc>
                <a:tc>
                  <a:txBody>
                    <a:bodyPr/>
                    <a:lstStyle/>
                    <a:p>
                      <a:r>
                        <a:rPr lang="da-DK" sz="900" dirty="0">
                          <a:latin typeface="+mn-lt"/>
                          <a:cs typeface="Calibri" panose="020F0502020204030204" pitchFamily="34" charset="0"/>
                        </a:rPr>
                        <a:t>Arbejdsspor vedr. dataøkosystem og sektorkobling. </a:t>
                      </a:r>
                    </a:p>
                  </a:txBody>
                  <a:tcPr/>
                </a:tc>
                <a:tc>
                  <a:txBody>
                    <a:bodyPr/>
                    <a:lstStyle/>
                    <a:p>
                      <a:r>
                        <a:rPr lang="da-DK" sz="900" dirty="0">
                          <a:latin typeface="+mn-lt"/>
                          <a:cs typeface="Calibri" panose="020F0502020204030204" pitchFamily="34" charset="0"/>
                        </a:rPr>
                        <a:t>1</a:t>
                      </a:r>
                    </a:p>
                  </a:txBody>
                  <a:tcPr/>
                </a:tc>
                <a:tc>
                  <a:txBody>
                    <a:bodyPr/>
                    <a:lstStyle/>
                    <a:p>
                      <a:endParaRPr lang="da-DK" sz="900" dirty="0"/>
                    </a:p>
                  </a:txBody>
                  <a:tcPr/>
                </a:tc>
                <a:extLst>
                  <a:ext uri="{0D108BD9-81ED-4DB2-BD59-A6C34878D82A}">
                    <a16:rowId xmlns:a16="http://schemas.microsoft.com/office/drawing/2014/main" val="1164482757"/>
                  </a:ext>
                </a:extLst>
              </a:tr>
              <a:tr h="472520">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rPr>
                        <a:t>2. </a:t>
                      </a:r>
                      <a:r>
                        <a:rPr lang="da-DK" sz="900" baseline="0" dirty="0">
                          <a:solidFill>
                            <a:schemeClr val="tx1"/>
                          </a:solidFill>
                          <a:latin typeface="+mn-lt"/>
                          <a:cs typeface="Calibri" panose="020F0502020204030204" pitchFamily="34" charset="0"/>
                        </a:rPr>
                        <a:t>Fælles retningslinjer for begreber og deres relationer</a:t>
                      </a:r>
                      <a:endParaRPr lang="da-DK" sz="900" dirty="0">
                        <a:solidFill>
                          <a:schemeClr val="tx1"/>
                        </a:solidFill>
                        <a:latin typeface="+mn-lt"/>
                        <a:cs typeface="Calibri" panose="020F0502020204030204" pitchFamily="34" charset="0"/>
                      </a:endParaRPr>
                    </a:p>
                  </a:txBody>
                  <a:tcPr/>
                </a:tc>
                <a:tc>
                  <a:txBody>
                    <a:bodyPr/>
                    <a:lstStyle/>
                    <a:p>
                      <a:endParaRPr lang="da-DK" sz="9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r>
                        <a:rPr lang="da-DK" sz="900" dirty="0">
                          <a:latin typeface="+mn-lt"/>
                          <a:cs typeface="Calibri" panose="020F0502020204030204" pitchFamily="34" charset="0"/>
                        </a:rPr>
                        <a:t>Q1 2025</a:t>
                      </a:r>
                    </a:p>
                  </a:txBody>
                  <a:tcPr/>
                </a:tc>
                <a:tc>
                  <a:txBody>
                    <a:bodyPr/>
                    <a:lstStyle/>
                    <a:p>
                      <a:r>
                        <a:rPr lang="da-DK" sz="900" dirty="0">
                          <a:latin typeface="+mn-lt"/>
                          <a:cs typeface="Calibri" panose="020F0502020204030204" pitchFamily="34" charset="0"/>
                        </a:rPr>
                        <a:t>KDS</a:t>
                      </a:r>
                    </a:p>
                  </a:txBody>
                  <a:tcPr/>
                </a:tc>
                <a:tc>
                  <a:txBody>
                    <a:bodyPr/>
                    <a:lstStyle/>
                    <a:p>
                      <a:r>
                        <a:rPr lang="da-DK" sz="900" dirty="0">
                          <a:solidFill>
                            <a:schemeClr val="tx1"/>
                          </a:solidFill>
                          <a:latin typeface="+mn-lt"/>
                          <a:cs typeface="Calibri" panose="020F0502020204030204" pitchFamily="34" charset="0"/>
                        </a:rPr>
                        <a:t>Arbejdsspor vedr. </a:t>
                      </a:r>
                      <a:r>
                        <a:rPr lang="da-DK" sz="900" dirty="0" err="1">
                          <a:solidFill>
                            <a:schemeClr val="tx1"/>
                          </a:solidFill>
                          <a:latin typeface="+mn-lt"/>
                          <a:cs typeface="Calibri" panose="020F0502020204030204" pitchFamily="34" charset="0"/>
                        </a:rPr>
                        <a:t>interoperabilitet</a:t>
                      </a:r>
                      <a:endParaRPr lang="da-DK" sz="900" dirty="0">
                        <a:solidFill>
                          <a:schemeClr val="tx1"/>
                        </a:solidFill>
                        <a:latin typeface="+mn-lt"/>
                        <a:cs typeface="Calibri" panose="020F0502020204030204" pitchFamily="34" charset="0"/>
                      </a:endParaRPr>
                    </a:p>
                  </a:txBody>
                  <a:tcPr/>
                </a:tc>
                <a:tc>
                  <a:txBody>
                    <a:bodyPr/>
                    <a:lstStyle/>
                    <a:p>
                      <a:r>
                        <a:rPr lang="da-DK" sz="900" dirty="0">
                          <a:latin typeface="+mn-lt"/>
                          <a:cs typeface="Calibri" panose="020F0502020204030204" pitchFamily="34" charset="0"/>
                        </a:rPr>
                        <a:t>2</a:t>
                      </a:r>
                    </a:p>
                  </a:txBody>
                  <a:tcPr/>
                </a:tc>
                <a:tc>
                  <a:txBody>
                    <a:bodyPr/>
                    <a:lstStyle/>
                    <a:p>
                      <a:endParaRPr lang="da-DK" sz="900" dirty="0">
                        <a:solidFill>
                          <a:srgbClr val="FF0000"/>
                        </a:solidFill>
                      </a:endParaRPr>
                    </a:p>
                  </a:txBody>
                  <a:tcPr/>
                </a:tc>
                <a:extLst>
                  <a:ext uri="{0D108BD9-81ED-4DB2-BD59-A6C34878D82A}">
                    <a16:rowId xmlns:a16="http://schemas.microsoft.com/office/drawing/2014/main" val="1663565517"/>
                  </a:ext>
                </a:extLst>
              </a:tr>
              <a:tr h="499123">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3. </a:t>
                      </a:r>
                      <a:r>
                        <a:rPr lang="da-DK" sz="900" dirty="0">
                          <a:latin typeface="+mn-lt"/>
                          <a:cs typeface="Calibri" panose="020F0502020204030204" pitchFamily="34" charset="0"/>
                        </a:rPr>
                        <a:t>Fælles retningslinjer for dataformater og metadata for forbrugs- og produktionsdata</a:t>
                      </a: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r>
                        <a:rPr lang="da-DK" sz="900" dirty="0">
                          <a:latin typeface="+mn-lt"/>
                          <a:cs typeface="Calibri" panose="020F0502020204030204" pitchFamily="34" charset="0"/>
                        </a:rPr>
                        <a:t>Q3 2025</a:t>
                      </a:r>
                    </a:p>
                  </a:txBody>
                  <a:tcPr/>
                </a:tc>
                <a:tc>
                  <a:txBody>
                    <a:bodyPr/>
                    <a:lstStyle/>
                    <a:p>
                      <a:r>
                        <a:rPr lang="da-DK" sz="900" dirty="0">
                          <a:latin typeface="+mn-lt"/>
                          <a:cs typeface="Calibri" panose="020F0502020204030204" pitchFamily="34" charset="0"/>
                        </a:rPr>
                        <a:t>KDS</a:t>
                      </a:r>
                    </a:p>
                  </a:txBody>
                  <a:tcPr/>
                </a:tc>
                <a:tc>
                  <a:txBody>
                    <a:bodyPr/>
                    <a:lstStyle/>
                    <a:p>
                      <a:r>
                        <a:rPr lang="da-DK" sz="900" dirty="0">
                          <a:solidFill>
                            <a:schemeClr val="tx1"/>
                          </a:solidFill>
                          <a:latin typeface="+mn-lt"/>
                          <a:cs typeface="Calibri" panose="020F0502020204030204" pitchFamily="34" charset="0"/>
                        </a:rPr>
                        <a:t>Arbejdsspor vedr. </a:t>
                      </a:r>
                      <a:r>
                        <a:rPr lang="da-DK" sz="900" dirty="0" err="1">
                          <a:solidFill>
                            <a:schemeClr val="tx1"/>
                          </a:solidFill>
                          <a:latin typeface="+mn-lt"/>
                          <a:cs typeface="Calibri" panose="020F0502020204030204" pitchFamily="34" charset="0"/>
                        </a:rPr>
                        <a:t>interoperabilitet</a:t>
                      </a:r>
                      <a:endParaRPr lang="da-DK" sz="900" dirty="0">
                        <a:solidFill>
                          <a:schemeClr val="tx1"/>
                        </a:solidFill>
                        <a:latin typeface="+mn-lt"/>
                        <a:cs typeface="Calibri" panose="020F0502020204030204" pitchFamily="34" charset="0"/>
                      </a:endParaRPr>
                    </a:p>
                  </a:txBody>
                  <a:tcPr/>
                </a:tc>
                <a:tc>
                  <a:txBody>
                    <a:bodyPr/>
                    <a:lstStyle/>
                    <a:p>
                      <a:r>
                        <a:rPr lang="da-DK" sz="900" dirty="0">
                          <a:latin typeface="+mn-lt"/>
                          <a:cs typeface="Calibri" panose="020F0502020204030204" pitchFamily="34" charset="0"/>
                        </a:rPr>
                        <a:t>2</a:t>
                      </a:r>
                    </a:p>
                  </a:txBody>
                  <a:tcPr/>
                </a:tc>
                <a:tc>
                  <a:txBody>
                    <a:bodyPr/>
                    <a:lstStyle/>
                    <a:p>
                      <a:endParaRPr lang="da-DK" sz="900" dirty="0"/>
                    </a:p>
                  </a:txBody>
                  <a:tcPr/>
                </a:tc>
                <a:extLst>
                  <a:ext uri="{0D108BD9-81ED-4DB2-BD59-A6C34878D82A}">
                    <a16:rowId xmlns:a16="http://schemas.microsoft.com/office/drawing/2014/main" val="2923198947"/>
                  </a:ext>
                </a:extLst>
              </a:tr>
              <a:tr h="499123">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4. </a:t>
                      </a:r>
                      <a:r>
                        <a:rPr lang="da-DK" sz="900" dirty="0">
                          <a:latin typeface="+mn-lt"/>
                          <a:cs typeface="Calibri" panose="020F0502020204030204" pitchFamily="34" charset="0"/>
                        </a:rPr>
                        <a:t>Fælles retningslinjer vedr. datakvalitet og validering for forbrugs- og produktionsdata</a:t>
                      </a:r>
                    </a:p>
                  </a:txBody>
                  <a:tcPr/>
                </a:tc>
                <a:tc>
                  <a:txBody>
                    <a:bodyPr/>
                    <a:lstStyle/>
                    <a:p>
                      <a:endParaRPr lang="da-DK" sz="9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r>
                        <a:rPr lang="da-DK" sz="900" dirty="0">
                          <a:latin typeface="+mn-lt"/>
                          <a:cs typeface="Calibri" panose="020F0502020204030204" pitchFamily="34" charset="0"/>
                        </a:rPr>
                        <a:t>Q3 2025</a:t>
                      </a:r>
                    </a:p>
                    <a:p>
                      <a:endParaRPr lang="da-DK" sz="900" dirty="0">
                        <a:latin typeface="+mn-lt"/>
                        <a:cs typeface="Calibri" panose="020F0502020204030204" pitchFamily="34" charset="0"/>
                      </a:endParaRPr>
                    </a:p>
                  </a:txBody>
                  <a:tcPr/>
                </a:tc>
                <a:tc>
                  <a:txBody>
                    <a:bodyPr/>
                    <a:lstStyle/>
                    <a:p>
                      <a:r>
                        <a:rPr lang="da-DK" sz="900" dirty="0">
                          <a:latin typeface="+mn-lt"/>
                          <a:cs typeface="Calibri" panose="020F0502020204030204" pitchFamily="34" charset="0"/>
                        </a:rPr>
                        <a:t>KDS</a:t>
                      </a:r>
                    </a:p>
                  </a:txBody>
                  <a:tcPr/>
                </a:tc>
                <a:tc>
                  <a:txBody>
                    <a:bodyPr/>
                    <a:lstStyle/>
                    <a:p>
                      <a:r>
                        <a:rPr lang="da-DK" sz="900" dirty="0">
                          <a:solidFill>
                            <a:schemeClr val="tx1"/>
                          </a:solidFill>
                          <a:latin typeface="+mn-lt"/>
                          <a:cs typeface="Calibri" panose="020F0502020204030204" pitchFamily="34" charset="0"/>
                        </a:rPr>
                        <a:t>Arbejdsspor vedr. </a:t>
                      </a:r>
                      <a:r>
                        <a:rPr lang="da-DK" sz="900" dirty="0" err="1">
                          <a:solidFill>
                            <a:schemeClr val="tx1"/>
                          </a:solidFill>
                          <a:latin typeface="+mn-lt"/>
                          <a:cs typeface="Calibri" panose="020F0502020204030204" pitchFamily="34" charset="0"/>
                        </a:rPr>
                        <a:t>interoperabilitet</a:t>
                      </a:r>
                      <a:endParaRPr lang="da-DK" sz="900" dirty="0">
                        <a:solidFill>
                          <a:schemeClr val="tx1"/>
                        </a:solidFill>
                        <a:latin typeface="+mn-lt"/>
                        <a:cs typeface="Calibri" panose="020F0502020204030204" pitchFamily="34" charset="0"/>
                      </a:endParaRPr>
                    </a:p>
                  </a:txBody>
                  <a:tcPr/>
                </a:tc>
                <a:tc>
                  <a:txBody>
                    <a:bodyPr/>
                    <a:lstStyle/>
                    <a:p>
                      <a:r>
                        <a:rPr lang="da-DK" sz="900" dirty="0">
                          <a:latin typeface="+mn-lt"/>
                          <a:cs typeface="Calibri" panose="020F0502020204030204" pitchFamily="34" charset="0"/>
                        </a:rPr>
                        <a:t>2</a:t>
                      </a:r>
                    </a:p>
                  </a:txBody>
                  <a:tcPr/>
                </a:tc>
                <a:tc>
                  <a:txBody>
                    <a:bodyPr/>
                    <a:lstStyle/>
                    <a:p>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4121530979"/>
                  </a:ext>
                </a:extLst>
              </a:tr>
              <a:tr h="574748">
                <a:tc>
                  <a:txBody>
                    <a:bodyPr/>
                    <a:lstStyle/>
                    <a:p>
                      <a:pPr>
                        <a:spcBef>
                          <a:spcPct val="0"/>
                        </a:spcBef>
                        <a:spcAft>
                          <a:spcPct val="0"/>
                        </a:spcAft>
                      </a:pPr>
                      <a:r>
                        <a:rPr lang="da-DK" sz="900" kern="1200" dirty="0">
                          <a:solidFill>
                            <a:schemeClr val="dk1"/>
                          </a:solidFill>
                          <a:latin typeface="+mn-lt"/>
                          <a:ea typeface="+mn-ea"/>
                          <a:cs typeface="+mn-cs"/>
                        </a:rPr>
                        <a:t>5. </a:t>
                      </a:r>
                      <a:r>
                        <a:rPr lang="da-DK" altLang="en-US" sz="900" dirty="0">
                          <a:latin typeface="+mn-lt"/>
                          <a:cs typeface="Calibri" panose="020F0502020204030204" pitchFamily="34" charset="0"/>
                        </a:rPr>
                        <a:t>Fælles retningslinjer for adgang- og </a:t>
                      </a:r>
                    </a:p>
                    <a:p>
                      <a:pPr>
                        <a:spcBef>
                          <a:spcPct val="0"/>
                        </a:spcBef>
                        <a:spcAft>
                          <a:spcPct val="0"/>
                        </a:spcAft>
                      </a:pPr>
                      <a:r>
                        <a:rPr lang="da-DK" altLang="en-US" sz="900" dirty="0">
                          <a:latin typeface="+mn-lt"/>
                          <a:cs typeface="Calibri" panose="020F0502020204030204" pitchFamily="34" charset="0"/>
                        </a:rPr>
                        <a:t>udveksling af forsyningsdata</a:t>
                      </a:r>
                      <a:r>
                        <a:rPr lang="da-DK" altLang="en-US" sz="900" kern="1200" dirty="0">
                          <a:solidFill>
                            <a:schemeClr val="dk1"/>
                          </a:solidFill>
                          <a:latin typeface="+mn-lt"/>
                          <a:ea typeface="+mn-ea"/>
                          <a:cs typeface="+mn-cs"/>
                        </a:rPr>
                        <a:t>.</a:t>
                      </a:r>
                      <a:endParaRPr lang="da-DK" sz="900" dirty="0">
                        <a:latin typeface="+mn-lt"/>
                      </a:endParaRPr>
                    </a:p>
                  </a:txBody>
                  <a:tcPr/>
                </a:tc>
                <a:tc>
                  <a:txBody>
                    <a:bodyPr/>
                    <a:lstStyle/>
                    <a:p>
                      <a:endParaRPr lang="da-DK" sz="9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r>
                        <a:rPr lang="da-DK" sz="900" dirty="0">
                          <a:latin typeface="+mn-lt"/>
                          <a:cs typeface="Calibri" panose="020F0502020204030204" pitchFamily="34" charset="0"/>
                        </a:rPr>
                        <a:t>Q2 2025</a:t>
                      </a:r>
                    </a:p>
                  </a:txBody>
                  <a:tcPr/>
                </a:tc>
                <a:tc>
                  <a:txBody>
                    <a:bodyPr/>
                    <a:lstStyle/>
                    <a:p>
                      <a:r>
                        <a:rPr lang="da-DK" sz="900" dirty="0">
                          <a:latin typeface="+mn-lt"/>
                          <a:cs typeface="Calibri" panose="020F0502020204030204" pitchFamily="34" charset="0"/>
                        </a:rPr>
                        <a:t>KDS</a:t>
                      </a:r>
                    </a:p>
                  </a:txBody>
                  <a:tcPr/>
                </a:tc>
                <a:tc>
                  <a:txBody>
                    <a:bodyPr/>
                    <a:lstStyle/>
                    <a:p>
                      <a:r>
                        <a:rPr lang="da-DK" sz="900" dirty="0">
                          <a:solidFill>
                            <a:schemeClr val="tx1"/>
                          </a:solidFill>
                          <a:latin typeface="+mn-lt"/>
                          <a:cs typeface="Calibri" panose="020F0502020204030204" pitchFamily="34" charset="0"/>
                        </a:rPr>
                        <a:t>Arbejdsspor vedr. dataøkosystem og sektorkobling</a:t>
                      </a:r>
                    </a:p>
                  </a:txBody>
                  <a:tcPr/>
                </a:tc>
                <a:tc>
                  <a:txBody>
                    <a:bodyPr/>
                    <a:lstStyle/>
                    <a:p>
                      <a:r>
                        <a:rPr lang="da-DK" sz="900" dirty="0">
                          <a:latin typeface="+mn-lt"/>
                          <a:cs typeface="Calibri" panose="020F0502020204030204" pitchFamily="34" charset="0"/>
                        </a:rPr>
                        <a:t>2</a:t>
                      </a:r>
                    </a:p>
                  </a:txBody>
                  <a:tcPr/>
                </a:tc>
                <a:tc>
                  <a:txBody>
                    <a:bodyPr/>
                    <a:lstStyle/>
                    <a:p>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31521277"/>
                  </a:ext>
                </a:extLst>
              </a:tr>
              <a:tr h="523202">
                <a:tc>
                  <a:txBody>
                    <a:bodyPr/>
                    <a:lstStyle/>
                    <a:p>
                      <a:pPr marL="0" marR="0" lvl="0" indent="0" algn="l" defTabSz="818693" rtl="0" eaLnBrk="1" fontAlgn="auto" latinLnBrk="0" hangingPunct="1">
                        <a:lnSpc>
                          <a:spcPct val="100000"/>
                        </a:lnSpc>
                        <a:spcBef>
                          <a:spcPct val="0"/>
                        </a:spcBef>
                        <a:spcAft>
                          <a:spcPct val="0"/>
                        </a:spcAft>
                        <a:buClrTx/>
                        <a:buSzTx/>
                        <a:buFontTx/>
                        <a:buNone/>
                        <a:tabLst/>
                        <a:defRPr/>
                      </a:pPr>
                      <a:r>
                        <a:rPr lang="da-DK" sz="900" dirty="0">
                          <a:latin typeface="+mn-lt"/>
                        </a:rPr>
                        <a:t>6. </a:t>
                      </a:r>
                      <a:r>
                        <a:rPr lang="da-DK" sz="900" dirty="0">
                          <a:solidFill>
                            <a:schemeClr val="tx1"/>
                          </a:solidFill>
                          <a:latin typeface="+mn-lt"/>
                          <a:cs typeface="Calibri" panose="020F0502020204030204" pitchFamily="34" charset="0"/>
                        </a:rPr>
                        <a:t>Fælles retningslinjer for forsyningssektorens anvendelse af grunddata, herunder adresser</a:t>
                      </a:r>
                    </a:p>
                  </a:txBody>
                  <a:tcPr/>
                </a:tc>
                <a:tc>
                  <a:txBody>
                    <a:bodyPr/>
                    <a:lstStyle/>
                    <a:p>
                      <a:endParaRPr lang="da-DK" sz="9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r>
                        <a:rPr lang="da-DK" sz="900" dirty="0">
                          <a:latin typeface="+mn-lt"/>
                          <a:cs typeface="Calibri" panose="020F0502020204030204" pitchFamily="34" charset="0"/>
                        </a:rPr>
                        <a:t>Q1 2025</a:t>
                      </a:r>
                      <a:br>
                        <a:rPr lang="da-DK" sz="900" dirty="0">
                          <a:latin typeface="+mn-lt"/>
                          <a:cs typeface="Calibri" panose="020F0502020204030204" pitchFamily="34" charset="0"/>
                        </a:rPr>
                      </a:br>
                      <a:endParaRPr lang="da-DK" sz="900" dirty="0">
                        <a:latin typeface="+mn-lt"/>
                        <a:cs typeface="Calibri" panose="020F0502020204030204" pitchFamily="34" charset="0"/>
                      </a:endParaRPr>
                    </a:p>
                  </a:txBody>
                  <a:tcPr/>
                </a:tc>
                <a:tc>
                  <a:txBody>
                    <a:bodyPr/>
                    <a:lstStyle/>
                    <a:p>
                      <a:r>
                        <a:rPr lang="da-DK" sz="900" dirty="0">
                          <a:latin typeface="+mn-lt"/>
                          <a:cs typeface="Calibri" panose="020F0502020204030204" pitchFamily="34" charset="0"/>
                        </a:rPr>
                        <a:t>KDS</a:t>
                      </a:r>
                    </a:p>
                  </a:txBody>
                  <a:tcPr/>
                </a:tc>
                <a:tc>
                  <a:txBody>
                    <a:bodyPr/>
                    <a:lstStyle/>
                    <a:p>
                      <a:r>
                        <a:rPr lang="da-DK" sz="900" dirty="0">
                          <a:solidFill>
                            <a:schemeClr val="tx1"/>
                          </a:solidFill>
                          <a:latin typeface="+mn-lt"/>
                          <a:cs typeface="Calibri" panose="020F0502020204030204" pitchFamily="34" charset="0"/>
                        </a:rPr>
                        <a:t>Arbejdsspor vedr. </a:t>
                      </a:r>
                      <a:r>
                        <a:rPr lang="da-DK" sz="900" dirty="0" err="1">
                          <a:solidFill>
                            <a:schemeClr val="tx1"/>
                          </a:solidFill>
                          <a:latin typeface="+mn-lt"/>
                          <a:cs typeface="Calibri" panose="020F0502020204030204" pitchFamily="34" charset="0"/>
                        </a:rPr>
                        <a:t>interoperabilitet</a:t>
                      </a:r>
                      <a:endParaRPr lang="da-DK" sz="900" dirty="0">
                        <a:solidFill>
                          <a:schemeClr val="tx1"/>
                        </a:solidFill>
                        <a:latin typeface="+mn-lt"/>
                        <a:cs typeface="Calibri" panose="020F0502020204030204" pitchFamily="34" charset="0"/>
                      </a:endParaRPr>
                    </a:p>
                  </a:txBody>
                  <a:tcPr/>
                </a:tc>
                <a:tc>
                  <a:txBody>
                    <a:bodyPr/>
                    <a:lstStyle/>
                    <a:p>
                      <a:r>
                        <a:rPr lang="da-DK" sz="900" dirty="0">
                          <a:latin typeface="+mn-lt"/>
                          <a:cs typeface="Calibri" panose="020F0502020204030204" pitchFamily="34" charset="0"/>
                        </a:rPr>
                        <a:t>2</a:t>
                      </a:r>
                    </a:p>
                  </a:txBody>
                  <a:tcPr/>
                </a:tc>
                <a:tc>
                  <a:txBody>
                    <a:bodyPr/>
                    <a:lstStyle/>
                    <a:p>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4059750296"/>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4581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5</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2088223850"/>
              </p:ext>
            </p:extLst>
          </p:nvPr>
        </p:nvGraphicFramePr>
        <p:xfrm>
          <a:off x="207886" y="460228"/>
          <a:ext cx="8496943" cy="4732588"/>
        </p:xfrm>
        <a:graphic>
          <a:graphicData uri="http://schemas.openxmlformats.org/drawingml/2006/table">
            <a:tbl>
              <a:tblPr firstRow="1" bandRow="1">
                <a:tableStyleId>{5C22544A-7EE6-4342-B048-85BDC9FD1C3A}</a:tableStyleId>
              </a:tblPr>
              <a:tblGrid>
                <a:gridCol w="2162858">
                  <a:extLst>
                    <a:ext uri="{9D8B030D-6E8A-4147-A177-3AD203B41FA5}">
                      <a16:colId xmlns:a16="http://schemas.microsoft.com/office/drawing/2014/main" val="1597883597"/>
                    </a:ext>
                  </a:extLst>
                </a:gridCol>
                <a:gridCol w="547374">
                  <a:extLst>
                    <a:ext uri="{9D8B030D-6E8A-4147-A177-3AD203B41FA5}">
                      <a16:colId xmlns:a16="http://schemas.microsoft.com/office/drawing/2014/main" val="606829951"/>
                    </a:ext>
                  </a:extLst>
                </a:gridCol>
                <a:gridCol w="659246">
                  <a:extLst>
                    <a:ext uri="{9D8B030D-6E8A-4147-A177-3AD203B41FA5}">
                      <a16:colId xmlns:a16="http://schemas.microsoft.com/office/drawing/2014/main" val="1191173933"/>
                    </a:ext>
                  </a:extLst>
                </a:gridCol>
                <a:gridCol w="734979">
                  <a:extLst>
                    <a:ext uri="{9D8B030D-6E8A-4147-A177-3AD203B41FA5}">
                      <a16:colId xmlns:a16="http://schemas.microsoft.com/office/drawing/2014/main" val="2738556525"/>
                    </a:ext>
                  </a:extLst>
                </a:gridCol>
                <a:gridCol w="1008112">
                  <a:extLst>
                    <a:ext uri="{9D8B030D-6E8A-4147-A177-3AD203B41FA5}">
                      <a16:colId xmlns:a16="http://schemas.microsoft.com/office/drawing/2014/main" val="4087329800"/>
                    </a:ext>
                  </a:extLst>
                </a:gridCol>
                <a:gridCol w="893892">
                  <a:extLst>
                    <a:ext uri="{9D8B030D-6E8A-4147-A177-3AD203B41FA5}">
                      <a16:colId xmlns:a16="http://schemas.microsoft.com/office/drawing/2014/main" val="1807219806"/>
                    </a:ext>
                  </a:extLst>
                </a:gridCol>
                <a:gridCol w="618276">
                  <a:extLst>
                    <a:ext uri="{9D8B030D-6E8A-4147-A177-3AD203B41FA5}">
                      <a16:colId xmlns:a16="http://schemas.microsoft.com/office/drawing/2014/main" val="77418318"/>
                    </a:ext>
                  </a:extLst>
                </a:gridCol>
                <a:gridCol w="1872206">
                  <a:extLst>
                    <a:ext uri="{9D8B030D-6E8A-4147-A177-3AD203B41FA5}">
                      <a16:colId xmlns:a16="http://schemas.microsoft.com/office/drawing/2014/main" val="624544613"/>
                    </a:ext>
                  </a:extLst>
                </a:gridCol>
              </a:tblGrid>
              <a:tr h="428680">
                <a:tc>
                  <a:txBody>
                    <a:bodyPr/>
                    <a:lstStyle/>
                    <a:p>
                      <a:r>
                        <a:rPr lang="da-DK" sz="900"/>
                        <a:t>TAU leverance </a:t>
                      </a:r>
                      <a:r>
                        <a:rPr lang="da-DK" sz="900" dirty="0"/>
                        <a:t>(nr.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t>
                      </a:r>
                      <a:r>
                        <a:rPr lang="da-DK" sz="900" baseline="0" dirty="0" err="1"/>
                        <a:t>a</a:t>
                      </a:r>
                      <a:r>
                        <a:rPr lang="da-DK" sz="900" dirty="0" err="1"/>
                        <a:t>n-svarlig</a:t>
                      </a:r>
                      <a:r>
                        <a:rPr lang="da-DK" sz="900" dirty="0"/>
                        <a:t>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r>
                        <a:rPr lang="da-DK" sz="900" dirty="0"/>
                        <a:t>Fremdrift</a:t>
                      </a:r>
                    </a:p>
                  </a:txBody>
                  <a:tcPr/>
                </a:tc>
                <a:extLst>
                  <a:ext uri="{0D108BD9-81ED-4DB2-BD59-A6C34878D82A}">
                    <a16:rowId xmlns:a16="http://schemas.microsoft.com/office/drawing/2014/main" val="3646691106"/>
                  </a:ext>
                </a:extLst>
              </a:tr>
              <a:tr h="2160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latin typeface="+mn-lt"/>
                        </a:rPr>
                        <a:t>7. </a:t>
                      </a:r>
                      <a:r>
                        <a:rPr lang="da-DK" sz="900" dirty="0">
                          <a:solidFill>
                            <a:schemeClr val="tx1"/>
                          </a:solidFill>
                          <a:latin typeface="+mn-lt"/>
                          <a:cs typeface="Calibri" panose="020F0502020204030204" pitchFamily="34" charset="0"/>
                        </a:rPr>
                        <a:t>Analyse af løsninger vedr. samtykke til 3. part</a:t>
                      </a: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r>
                        <a:rPr lang="da-DK" sz="900" dirty="0">
                          <a:latin typeface="+mn-lt"/>
                          <a:cs typeface="Calibri" panose="020F0502020204030204" pitchFamily="34" charset="0"/>
                        </a:rPr>
                        <a:t>Q2 2025</a:t>
                      </a:r>
                    </a:p>
                  </a:txBody>
                  <a:tcPr/>
                </a:tc>
                <a:tc>
                  <a:txBody>
                    <a:bodyPr/>
                    <a:lstStyle/>
                    <a:p>
                      <a:r>
                        <a:rPr lang="da-DK" sz="900" dirty="0">
                          <a:latin typeface="+mn-lt"/>
                          <a:cs typeface="Calibri" panose="020F0502020204030204" pitchFamily="34" charset="0"/>
                        </a:rPr>
                        <a:t>KDS/ENS</a:t>
                      </a:r>
                    </a:p>
                  </a:txBody>
                  <a:tcPr/>
                </a:tc>
                <a:tc>
                  <a:txBody>
                    <a:bodyPr/>
                    <a:lstStyle/>
                    <a:p>
                      <a:r>
                        <a:rPr lang="da-DK" sz="900" dirty="0">
                          <a:solidFill>
                            <a:schemeClr val="tx1"/>
                          </a:solidFill>
                          <a:latin typeface="+mn-lt"/>
                          <a:cs typeface="Calibri" panose="020F0502020204030204" pitchFamily="34" charset="0"/>
                        </a:rPr>
                        <a:t>Arbejdsspor vedr. sikker dataudveksling og anvendelse</a:t>
                      </a:r>
                    </a:p>
                  </a:txBody>
                  <a:tcPr/>
                </a:tc>
                <a:tc>
                  <a:txBody>
                    <a:bodyPr/>
                    <a:lstStyle/>
                    <a:p>
                      <a:r>
                        <a:rPr lang="da-DK" sz="900" dirty="0">
                          <a:latin typeface="+mn-lt"/>
                          <a:cs typeface="Calibri" panose="020F0502020204030204" pitchFamily="34" charset="0"/>
                        </a:rPr>
                        <a:t>3</a:t>
                      </a:r>
                    </a:p>
                  </a:txBody>
                  <a:tcPr/>
                </a:tc>
                <a:tc>
                  <a:txBody>
                    <a:bodyPr/>
                    <a:lstStyle/>
                    <a:p>
                      <a:endParaRPr lang="da-DK" sz="900" dirty="0"/>
                    </a:p>
                  </a:txBody>
                  <a:tcPr/>
                </a:tc>
                <a:extLst>
                  <a:ext uri="{0D108BD9-81ED-4DB2-BD59-A6C34878D82A}">
                    <a16:rowId xmlns:a16="http://schemas.microsoft.com/office/drawing/2014/main" val="1164482757"/>
                  </a:ext>
                </a:extLst>
              </a:tr>
              <a:tr h="14742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rPr>
                        <a:t>8. </a:t>
                      </a:r>
                      <a:r>
                        <a:rPr lang="da-DK" sz="900" dirty="0">
                          <a:solidFill>
                            <a:schemeClr val="tx1"/>
                          </a:solidFill>
                          <a:effectLst/>
                          <a:latin typeface="+mn-lt"/>
                          <a:ea typeface="Calibri" panose="020F0502020204030204" pitchFamily="34" charset="0"/>
                          <a:cs typeface="Calibri" panose="020F0502020204030204" pitchFamily="34" charset="0"/>
                        </a:rPr>
                        <a:t>Fælles retningslinjer for håndtering af fortrolighed</a:t>
                      </a:r>
                    </a:p>
                  </a:txBody>
                  <a:tcPr/>
                </a:tc>
                <a:tc>
                  <a:txBody>
                    <a:bodyPr/>
                    <a:lstStyle/>
                    <a:p>
                      <a:endParaRPr lang="da-DK" sz="9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r>
                        <a:rPr lang="da-DK" sz="900" dirty="0">
                          <a:latin typeface="+mn-lt"/>
                          <a:cs typeface="Calibri" panose="020F0502020204030204" pitchFamily="34" charset="0"/>
                        </a:rPr>
                        <a:t>Q2 2025</a:t>
                      </a:r>
                      <a:br>
                        <a:rPr lang="da-DK" sz="900" dirty="0">
                          <a:latin typeface="+mn-lt"/>
                          <a:cs typeface="Calibri" panose="020F0502020204030204" pitchFamily="34" charset="0"/>
                        </a:rPr>
                      </a:br>
                      <a:endParaRPr lang="da-DK" sz="900" dirty="0">
                        <a:latin typeface="+mn-lt"/>
                        <a:cs typeface="Calibri" panose="020F0502020204030204" pitchFamily="34" charset="0"/>
                      </a:endParaRPr>
                    </a:p>
                  </a:txBody>
                  <a:tcPr/>
                </a:tc>
                <a:tc>
                  <a:txBody>
                    <a:bodyPr/>
                    <a:lstStyle/>
                    <a:p>
                      <a:r>
                        <a:rPr lang="da-DK" sz="900" dirty="0">
                          <a:latin typeface="+mn-lt"/>
                          <a:cs typeface="Calibri" panose="020F0502020204030204" pitchFamily="34" charset="0"/>
                        </a:rPr>
                        <a:t>KDS/ENS</a:t>
                      </a:r>
                    </a:p>
                  </a:txBody>
                  <a:tcPr/>
                </a:tc>
                <a:tc>
                  <a:txBody>
                    <a:bodyPr/>
                    <a:lstStyle/>
                    <a:p>
                      <a:r>
                        <a:rPr lang="da-DK" sz="900" dirty="0">
                          <a:solidFill>
                            <a:schemeClr val="tx1"/>
                          </a:solidFill>
                          <a:latin typeface="+mn-lt"/>
                          <a:cs typeface="Calibri" panose="020F0502020204030204" pitchFamily="34" charset="0"/>
                        </a:rPr>
                        <a:t>Arbejdsspor vedr. sikker dataudveksling og anvendelse</a:t>
                      </a:r>
                    </a:p>
                  </a:txBody>
                  <a:tcPr/>
                </a:tc>
                <a:tc>
                  <a:txBody>
                    <a:bodyPr/>
                    <a:lstStyle/>
                    <a:p>
                      <a:r>
                        <a:rPr lang="da-DK" sz="900" dirty="0">
                          <a:latin typeface="+mn-lt"/>
                          <a:cs typeface="Calibri" panose="020F0502020204030204" pitchFamily="34" charset="0"/>
                        </a:rPr>
                        <a:t>3</a:t>
                      </a:r>
                    </a:p>
                  </a:txBody>
                  <a:tcPr/>
                </a:tc>
                <a:tc>
                  <a:txBody>
                    <a:bodyPr/>
                    <a:lstStyle/>
                    <a:p>
                      <a:endParaRPr lang="da-DK" sz="900" dirty="0">
                        <a:solidFill>
                          <a:srgbClr val="FF0000"/>
                        </a:solidFill>
                      </a:endParaRPr>
                    </a:p>
                  </a:txBody>
                  <a:tcPr/>
                </a:tc>
                <a:extLst>
                  <a:ext uri="{0D108BD9-81ED-4DB2-BD59-A6C34878D82A}">
                    <a16:rowId xmlns:a16="http://schemas.microsoft.com/office/drawing/2014/main" val="166356551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9. </a:t>
                      </a:r>
                      <a:r>
                        <a:rPr lang="da-DK" sz="900" dirty="0">
                          <a:solidFill>
                            <a:schemeClr val="tx1"/>
                          </a:solidFill>
                          <a:latin typeface="+mn-lt"/>
                          <a:cs typeface="Calibri" panose="020F0502020204030204" pitchFamily="34" charset="0"/>
                        </a:rPr>
                        <a:t>Redegørelse for relevante GDPR-problematikker i forbindelse med udlevering af forsyningsdata</a:t>
                      </a: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Q2 2025</a:t>
                      </a:r>
                      <a:br>
                        <a:rPr lang="da-DK" sz="900" dirty="0">
                          <a:latin typeface="+mn-lt"/>
                          <a:cs typeface="Calibri" panose="020F0502020204030204" pitchFamily="34" charset="0"/>
                        </a:rPr>
                      </a:br>
                      <a:r>
                        <a:rPr lang="da-DK" sz="900" dirty="0">
                          <a:latin typeface="+mn-lt"/>
                          <a:cs typeface="Calibri" panose="020F0502020204030204" pitchFamily="34" charset="0"/>
                        </a:rPr>
                        <a:t/>
                      </a:r>
                      <a:br>
                        <a:rPr lang="da-DK" sz="900" dirty="0">
                          <a:latin typeface="+mn-lt"/>
                          <a:cs typeface="Calibri" panose="020F0502020204030204" pitchFamily="34" charset="0"/>
                        </a:rPr>
                      </a:br>
                      <a:endParaRPr lang="da-DK" sz="9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ENS/KDS</a:t>
                      </a:r>
                    </a:p>
                  </a:txBody>
                  <a:tcPr/>
                </a:tc>
                <a:tc>
                  <a:txBody>
                    <a:bodyPr/>
                    <a:lstStyle/>
                    <a:p>
                      <a:r>
                        <a:rPr lang="da-DK" sz="900" dirty="0">
                          <a:solidFill>
                            <a:schemeClr val="tx1"/>
                          </a:solidFill>
                          <a:latin typeface="+mn-lt"/>
                          <a:cs typeface="Calibri" panose="020F0502020204030204" pitchFamily="34" charset="0"/>
                        </a:rPr>
                        <a:t>Arbejdsspor vedr. sikker dataudveksling og anvendelse</a:t>
                      </a:r>
                    </a:p>
                  </a:txBody>
                  <a:tcPr/>
                </a:tc>
                <a:tc>
                  <a:txBody>
                    <a:bodyPr/>
                    <a:lstStyle/>
                    <a:p>
                      <a:r>
                        <a:rPr lang="da-DK" sz="900" dirty="0">
                          <a:latin typeface="+mn-lt"/>
                          <a:cs typeface="Calibri" panose="020F0502020204030204" pitchFamily="34" charset="0"/>
                        </a:rPr>
                        <a:t>3</a:t>
                      </a:r>
                    </a:p>
                  </a:txBody>
                  <a:tcPr/>
                </a:tc>
                <a:tc>
                  <a:txBody>
                    <a:bodyPr/>
                    <a:lstStyle/>
                    <a:p>
                      <a:endParaRPr lang="da-DK" sz="900" dirty="0"/>
                    </a:p>
                  </a:txBody>
                  <a:tcPr/>
                </a:tc>
                <a:extLst>
                  <a:ext uri="{0D108BD9-81ED-4DB2-BD59-A6C34878D82A}">
                    <a16:rowId xmlns:a16="http://schemas.microsoft.com/office/drawing/2014/main" val="2923198947"/>
                  </a:ext>
                </a:extLst>
              </a:tr>
              <a:tr h="215211">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10. </a:t>
                      </a:r>
                      <a:r>
                        <a:rPr lang="da-DK" sz="900" kern="1200" dirty="0">
                          <a:solidFill>
                            <a:schemeClr val="dk1"/>
                          </a:solidFill>
                          <a:effectLst/>
                          <a:latin typeface="+mn-lt"/>
                          <a:ea typeface="+mn-ea"/>
                          <a:cs typeface="Calibri" panose="020F0502020204030204" pitchFamily="34" charset="0"/>
                        </a:rPr>
                        <a:t>Analyse af sektorkobling i relation til </a:t>
                      </a:r>
                      <a:r>
                        <a:rPr lang="da-DK" sz="900" kern="1200" dirty="0" err="1">
                          <a:solidFill>
                            <a:schemeClr val="dk1"/>
                          </a:solidFill>
                          <a:effectLst/>
                          <a:latin typeface="+mn-lt"/>
                          <a:ea typeface="+mn-ea"/>
                          <a:cs typeface="Calibri" panose="020F0502020204030204" pitchFamily="34" charset="0"/>
                        </a:rPr>
                        <a:t>FDPs</a:t>
                      </a:r>
                      <a:r>
                        <a:rPr lang="da-DK" sz="900" kern="1200" dirty="0">
                          <a:solidFill>
                            <a:schemeClr val="dk1"/>
                          </a:solidFill>
                          <a:effectLst/>
                          <a:latin typeface="+mn-lt"/>
                          <a:ea typeface="+mn-ea"/>
                          <a:cs typeface="Calibri" panose="020F0502020204030204" pitchFamily="34" charset="0"/>
                        </a:rPr>
                        <a:t> genstandsfelt</a:t>
                      </a:r>
                      <a:endParaRPr lang="da-DK" sz="900" dirty="0">
                        <a:effectLst/>
                        <a:latin typeface="+mn-lt"/>
                        <a:ea typeface="Calibri" panose="020F0502020204030204" pitchFamily="34" charset="0"/>
                        <a:cs typeface="Calibri" panose="020F0502020204030204" pitchFamily="34" charset="0"/>
                      </a:endParaRPr>
                    </a:p>
                  </a:txBody>
                  <a:tcPr/>
                </a:tc>
                <a:tc>
                  <a:txBody>
                    <a:bodyPr/>
                    <a:lstStyle/>
                    <a:p>
                      <a:endParaRPr lang="da-DK" sz="9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Q4 2024</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KDS/ENS</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Arbejdsspor vedr. dataøkosystem og sektorkobling. </a:t>
                      </a:r>
                    </a:p>
                  </a:txBody>
                  <a:tcPr/>
                </a:tc>
                <a:tc>
                  <a:txBody>
                    <a:bodyPr/>
                    <a:lstStyle/>
                    <a:p>
                      <a:r>
                        <a:rPr lang="da-DK" sz="900" dirty="0">
                          <a:latin typeface="+mn-lt"/>
                          <a:cs typeface="Calibri" panose="020F0502020204030204" pitchFamily="34" charset="0"/>
                        </a:rPr>
                        <a:t>1, 2, 4, 5, 9.</a:t>
                      </a:r>
                    </a:p>
                  </a:txBody>
                  <a:tcPr/>
                </a:tc>
                <a:tc>
                  <a:txBody>
                    <a:bodyPr/>
                    <a:lstStyle/>
                    <a:p>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4121530979"/>
                  </a:ext>
                </a:extLst>
              </a:tr>
              <a:tr h="527182">
                <a:tc>
                  <a:txBody>
                    <a:bodyPr/>
                    <a:lstStyle/>
                    <a:p>
                      <a:pPr marL="0" marR="0" lvl="0" indent="0" algn="l" defTabSz="818693" rtl="0" eaLnBrk="1" fontAlgn="auto" latinLnBrk="0" hangingPunct="1">
                        <a:lnSpc>
                          <a:spcPct val="107000"/>
                        </a:lnSpc>
                        <a:spcBef>
                          <a:spcPts val="0"/>
                        </a:spcBef>
                        <a:spcAft>
                          <a:spcPts val="500"/>
                        </a:spcAft>
                        <a:buClrTx/>
                        <a:buSzTx/>
                        <a:buFontTx/>
                        <a:buNone/>
                        <a:tabLst>
                          <a:tab pos="6113780" algn="r"/>
                        </a:tabLst>
                        <a:defRPr/>
                      </a:pPr>
                      <a:r>
                        <a:rPr lang="da-DK" sz="900" dirty="0">
                          <a:solidFill>
                            <a:schemeClr val="tx1"/>
                          </a:solidFill>
                          <a:latin typeface="+mn-lt"/>
                          <a:cs typeface="Calibri" panose="020F0502020204030204" pitchFamily="34" charset="0"/>
                        </a:rPr>
                        <a:t>[Anbefaling vedr. ændringen af reguleringen omkring BBR-forbrugsdata, for at understøtte bedre anvendelse af og adgang til data]</a:t>
                      </a:r>
                    </a:p>
                  </a:txBody>
                  <a:tcPr/>
                </a:tc>
                <a:tc>
                  <a:txBody>
                    <a:bodyPr/>
                    <a:lstStyle/>
                    <a:p>
                      <a:endParaRPr lang="da-DK" sz="9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latin typeface="+mn-lt"/>
                        <a:cs typeface="Calibri" panose="020F0502020204030204" pitchFamily="34" charset="0"/>
                      </a:endParaRPr>
                    </a:p>
                  </a:txBody>
                  <a:tcPr/>
                </a:tc>
                <a:tc>
                  <a:txBody>
                    <a:bodyPr/>
                    <a:lstStyle/>
                    <a:p>
                      <a:endParaRPr lang="da-DK" sz="900" dirty="0">
                        <a:solidFill>
                          <a:schemeClr val="tx1"/>
                        </a:solidFill>
                        <a:latin typeface="+mn-lt"/>
                        <a:cs typeface="Calibri" panose="020F0502020204030204" pitchFamily="34" charset="0"/>
                      </a:endParaRPr>
                    </a:p>
                  </a:txBody>
                  <a:tcPr/>
                </a:tc>
                <a:tc>
                  <a:txBody>
                    <a:bodyPr/>
                    <a:lstStyle/>
                    <a:p>
                      <a:endParaRPr lang="da-DK" sz="900" dirty="0">
                        <a:latin typeface="+mn-lt"/>
                        <a:cs typeface="Calibri" panose="020F0502020204030204" pitchFamily="34" charset="0"/>
                      </a:endParaRPr>
                    </a:p>
                  </a:txBody>
                  <a:tcPr/>
                </a:tc>
                <a:tc>
                  <a:txBody>
                    <a:bodyPr/>
                    <a:lstStyle/>
                    <a:p>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31521277"/>
                  </a:ext>
                </a:extLst>
              </a:tr>
              <a:tr h="527182">
                <a:tc>
                  <a:txBody>
                    <a:bodyPr/>
                    <a:lstStyle/>
                    <a:p>
                      <a:pPr marL="0" marR="0" lvl="0" indent="0" algn="l" defTabSz="818693" rtl="0" eaLnBrk="1" fontAlgn="auto" latinLnBrk="0" hangingPunct="1">
                        <a:lnSpc>
                          <a:spcPct val="107000"/>
                        </a:lnSpc>
                        <a:spcBef>
                          <a:spcPts val="0"/>
                        </a:spcBef>
                        <a:spcAft>
                          <a:spcPts val="500"/>
                        </a:spcAft>
                        <a:buClrTx/>
                        <a:buSzTx/>
                        <a:buFontTx/>
                        <a:buNone/>
                        <a:tabLst>
                          <a:tab pos="6113780" algn="r"/>
                        </a:tabLst>
                        <a:defRPr/>
                      </a:pPr>
                      <a:r>
                        <a:rPr lang="da-DK" sz="900" dirty="0">
                          <a:solidFill>
                            <a:schemeClr val="tx1"/>
                          </a:solidFill>
                          <a:latin typeface="+mn-lt"/>
                          <a:cs typeface="Calibri" panose="020F0502020204030204" pitchFamily="34" charset="0"/>
                        </a:rPr>
                        <a:t>[Arbejdsspor for EU inkl. Tilhørende leverancer]</a:t>
                      </a:r>
                    </a:p>
                  </a:txBody>
                  <a:tcPr/>
                </a:tc>
                <a:tc>
                  <a:txBody>
                    <a:bodyPr/>
                    <a:lstStyle/>
                    <a:p>
                      <a:endParaRPr lang="da-DK" sz="900" dirty="0">
                        <a:latin typeface="+mn-lt"/>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latin typeface="+mn-lt"/>
                        <a:cs typeface="Calibri" panose="020F0502020204030204" pitchFamily="34" charset="0"/>
                      </a:endParaRP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latin typeface="+mn-lt"/>
                          <a:cs typeface="Calibri" panose="020F0502020204030204" pitchFamily="34" charset="0"/>
                        </a:rPr>
                        <a:t>Alexandra instituttet </a:t>
                      </a:r>
                    </a:p>
                  </a:txBody>
                  <a:tcPr/>
                </a:tc>
                <a:tc>
                  <a:txBody>
                    <a:bodyPr/>
                    <a:lstStyle/>
                    <a:p>
                      <a:endParaRPr lang="da-DK" sz="900" dirty="0">
                        <a:solidFill>
                          <a:schemeClr val="tx1"/>
                        </a:solidFill>
                        <a:latin typeface="+mn-lt"/>
                        <a:cs typeface="Calibri" panose="020F0502020204030204" pitchFamily="34" charset="0"/>
                      </a:endParaRPr>
                    </a:p>
                  </a:txBody>
                  <a:tcPr/>
                </a:tc>
                <a:tc>
                  <a:txBody>
                    <a:bodyPr/>
                    <a:lstStyle/>
                    <a:p>
                      <a:endParaRPr lang="da-DK" sz="900" dirty="0">
                        <a:latin typeface="+mn-lt"/>
                        <a:cs typeface="Calibri" panose="020F0502020204030204" pitchFamily="34" charset="0"/>
                      </a:endParaRPr>
                    </a:p>
                  </a:txBody>
                  <a:tcPr/>
                </a:tc>
                <a:tc>
                  <a:txBody>
                    <a:bodyPr/>
                    <a:lstStyle/>
                    <a:p>
                      <a:endParaRPr lang="da-DK" sz="900" kern="1200" dirty="0">
                        <a:solidFill>
                          <a:schemeClr val="dk1"/>
                        </a:solidFill>
                        <a:latin typeface="+mn-lt"/>
                        <a:ea typeface="+mn-ea"/>
                        <a:cs typeface="+mn-cs"/>
                      </a:endParaRPr>
                    </a:p>
                  </a:txBody>
                  <a:tcPr/>
                </a:tc>
                <a:extLst>
                  <a:ext uri="{0D108BD9-81ED-4DB2-BD59-A6C34878D82A}">
                    <a16:rowId xmlns:a16="http://schemas.microsoft.com/office/drawing/2014/main" val="4059750296"/>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340831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985704425"/>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2461" name="think-cell Slide" r:id="rId126" imgW="347" imgH="348" progId="TCLayout.ActiveDocument.1">
                  <p:embed/>
                </p:oleObj>
              </mc:Choice>
              <mc:Fallback>
                <p:oleObj name="think-cell Slide" r:id="rId126" imgW="347" imgH="348" progId="TCLayout.ActiveDocument.1">
                  <p:embed/>
                  <p:pic>
                    <p:nvPicPr>
                      <p:cNvPr id="67" name="think-cell data - do not delete" hidden="1"/>
                      <p:cNvPicPr/>
                      <p:nvPr/>
                    </p:nvPicPr>
                    <p:blipFill>
                      <a:blip r:embed="rId127"/>
                      <a:stretch>
                        <a:fillRect/>
                      </a:stretch>
                    </p:blipFill>
                    <p:spPr>
                      <a:xfrm>
                        <a:off x="1191" y="1191"/>
                        <a:ext cx="1191" cy="1191"/>
                      </a:xfrm>
                      <a:prstGeom prst="rect">
                        <a:avLst/>
                      </a:prstGeom>
                    </p:spPr>
                  </p:pic>
                </p:oleObj>
              </mc:Fallback>
            </mc:AlternateContent>
          </a:graphicData>
        </a:graphic>
      </p:graphicFrame>
      <p:sp>
        <p:nvSpPr>
          <p:cNvPr id="126" name="Rektangel 125"/>
          <p:cNvSpPr/>
          <p:nvPr>
            <p:custDataLst>
              <p:tags r:id="rId3"/>
            </p:custDataLst>
          </p:nvPr>
        </p:nvSpPr>
        <p:spPr bwMode="auto">
          <a:xfrm>
            <a:off x="369892" y="1063309"/>
            <a:ext cx="8197850" cy="20320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17" name="Rektangel 116"/>
          <p:cNvSpPr/>
          <p:nvPr>
            <p:custDataLst>
              <p:tags r:id="rId4"/>
            </p:custDataLst>
          </p:nvPr>
        </p:nvSpPr>
        <p:spPr bwMode="auto">
          <a:xfrm>
            <a:off x="8211431" y="391855"/>
            <a:ext cx="325438" cy="4016561"/>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24" name="Rektangel 123"/>
          <p:cNvSpPr/>
          <p:nvPr>
            <p:custDataLst>
              <p:tags r:id="rId5"/>
            </p:custDataLst>
          </p:nvPr>
        </p:nvSpPr>
        <p:spPr bwMode="auto">
          <a:xfrm>
            <a:off x="3483802" y="376266"/>
            <a:ext cx="922797" cy="4012065"/>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38" name="Pladsholder til tekst 3"/>
          <p:cNvSpPr>
            <a:spLocks noGrp="1"/>
          </p:cNvSpPr>
          <p:nvPr>
            <p:custDataLst>
              <p:tags r:id="rId6"/>
            </p:custDataLst>
          </p:nvPr>
        </p:nvSpPr>
        <p:spPr bwMode="auto">
          <a:xfrm>
            <a:off x="2662237" y="69850"/>
            <a:ext cx="825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29C348D-0017-4F62-BB45-C85D49DA490F}" type="datetime'j''''''''''''''''''''''''''''''u''n'''''''''''''''">
              <a:rPr lang="da-DK" altLang="en-US" sz="1050" b="1">
                <a:solidFill>
                  <a:schemeClr val="bg1"/>
                </a:solidFill>
                <a:latin typeface="+mn-lt"/>
              </a:rPr>
              <a:pPr marL="0" indent="0" algn="ctr">
                <a:spcBef>
                  <a:spcPct val="0"/>
                </a:spcBef>
                <a:spcAft>
                  <a:spcPct val="0"/>
                </a:spcAft>
                <a:buNone/>
              </a:pPr>
              <a:t>jun</a:t>
            </a:fld>
            <a:endParaRPr lang="da-DK" sz="1050" b="1" dirty="0">
              <a:solidFill>
                <a:schemeClr val="bg1"/>
              </a:solidFill>
              <a:latin typeface="+mn-lt"/>
            </a:endParaRPr>
          </a:p>
        </p:txBody>
      </p:sp>
      <p:sp>
        <p:nvSpPr>
          <p:cNvPr id="39" name="Pladsholder til tekst 3"/>
          <p:cNvSpPr>
            <a:spLocks noGrp="1"/>
          </p:cNvSpPr>
          <p:nvPr>
            <p:custDataLst>
              <p:tags r:id="rId7"/>
            </p:custDataLst>
          </p:nvPr>
        </p:nvSpPr>
        <p:spPr bwMode="auto">
          <a:xfrm>
            <a:off x="3487738" y="69850"/>
            <a:ext cx="85407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16E674F-9310-41D9-B08D-A12CF48FC6AA}" type="datetime'''''''''''j''''''''''''''''''''''''''u''''''l'''''''''''''''''">
              <a:rPr lang="da-DK" altLang="en-US" sz="1050" b="1">
                <a:solidFill>
                  <a:schemeClr val="bg1"/>
                </a:solidFill>
                <a:latin typeface="+mn-lt"/>
              </a:rPr>
              <a:pPr marL="0" indent="0" algn="ctr">
                <a:spcBef>
                  <a:spcPct val="0"/>
                </a:spcBef>
                <a:spcAft>
                  <a:spcPct val="0"/>
                </a:spcAft>
                <a:buNone/>
              </a:pPr>
              <a:t>jul</a:t>
            </a:fld>
            <a:endParaRPr lang="da-DK" sz="1050" b="1" dirty="0">
              <a:solidFill>
                <a:schemeClr val="bg1"/>
              </a:solidFill>
              <a:latin typeface="+mn-lt"/>
            </a:endParaRPr>
          </a:p>
        </p:txBody>
      </p:sp>
      <p:sp>
        <p:nvSpPr>
          <p:cNvPr id="40" name="Pladsholder til tekst 3"/>
          <p:cNvSpPr>
            <a:spLocks noGrp="1"/>
          </p:cNvSpPr>
          <p:nvPr>
            <p:custDataLst>
              <p:tags r:id="rId8"/>
            </p:custDataLst>
          </p:nvPr>
        </p:nvSpPr>
        <p:spPr bwMode="auto">
          <a:xfrm>
            <a:off x="4341812" y="69850"/>
            <a:ext cx="8524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FB44E37-B240-4E79-AE61-E352182BD516}" type="datetime'''a''''''''''''''''''u''''''''''''''g'''''''''''">
              <a:rPr lang="da-DK" altLang="en-US" sz="1050" b="1">
                <a:solidFill>
                  <a:schemeClr val="bg1"/>
                </a:solidFill>
                <a:latin typeface="+mn-lt"/>
              </a:rPr>
              <a:pPr marL="0" indent="0" algn="ctr">
                <a:spcBef>
                  <a:spcPct val="0"/>
                </a:spcBef>
                <a:spcAft>
                  <a:spcPct val="0"/>
                </a:spcAft>
                <a:buNone/>
              </a:pPr>
              <a:t>aug</a:t>
            </a:fld>
            <a:endParaRPr lang="da-DK" sz="1050" b="1" dirty="0">
              <a:solidFill>
                <a:schemeClr val="bg1"/>
              </a:solidFill>
              <a:latin typeface="+mn-lt"/>
            </a:endParaRPr>
          </a:p>
        </p:txBody>
      </p:sp>
      <p:sp>
        <p:nvSpPr>
          <p:cNvPr id="87" name="Pladsholder til tekst 3"/>
          <p:cNvSpPr>
            <a:spLocks noGrp="1"/>
          </p:cNvSpPr>
          <p:nvPr>
            <p:custDataLst>
              <p:tags r:id="rId9"/>
            </p:custDataLst>
          </p:nvPr>
        </p:nvSpPr>
        <p:spPr bwMode="auto">
          <a:xfrm>
            <a:off x="5194299" y="69850"/>
            <a:ext cx="825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F9009B3-2C02-4B2A-848A-9A6EC8B05AD3}" type="datetime'''''''s''''''''''''''''''''''e''''p'''''''''''''''''">
              <a:rPr lang="da-DK" altLang="en-US" sz="1050" b="1">
                <a:solidFill>
                  <a:schemeClr val="bg1"/>
                </a:solidFill>
                <a:latin typeface="+mn-lt"/>
              </a:rPr>
              <a:pPr marL="0" indent="0" algn="ctr">
                <a:spcBef>
                  <a:spcPct val="0"/>
                </a:spcBef>
                <a:spcAft>
                  <a:spcPct val="0"/>
                </a:spcAft>
                <a:buNone/>
              </a:pPr>
              <a:t>sep</a:t>
            </a:fld>
            <a:endParaRPr lang="da-DK" sz="1050" b="1" dirty="0">
              <a:solidFill>
                <a:schemeClr val="bg1"/>
              </a:solidFill>
              <a:latin typeface="+mn-lt"/>
            </a:endParaRPr>
          </a:p>
        </p:txBody>
      </p:sp>
      <p:sp>
        <p:nvSpPr>
          <p:cNvPr id="88" name="Pladsholder til tekst 3"/>
          <p:cNvSpPr>
            <a:spLocks noGrp="1"/>
          </p:cNvSpPr>
          <p:nvPr>
            <p:custDataLst>
              <p:tags r:id="rId10"/>
            </p:custDataLst>
          </p:nvPr>
        </p:nvSpPr>
        <p:spPr bwMode="auto">
          <a:xfrm>
            <a:off x="6019799" y="69850"/>
            <a:ext cx="8524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7B8DBA0-3F94-4A9D-8E4E-B8CDF9864F23}" type="datetime'''o''''''''''''''''''''''''''''''''''''''''k''''''''t'''">
              <a:rPr lang="da-DK" altLang="en-US" sz="1050" b="1">
                <a:solidFill>
                  <a:schemeClr val="bg1"/>
                </a:solidFill>
                <a:latin typeface="+mn-lt"/>
              </a:rPr>
              <a:pPr marL="0" indent="0" algn="ctr">
                <a:spcBef>
                  <a:spcPct val="0"/>
                </a:spcBef>
                <a:spcAft>
                  <a:spcPct val="0"/>
                </a:spcAft>
                <a:buNone/>
              </a:pPr>
              <a:t>okt</a:t>
            </a:fld>
            <a:endParaRPr lang="da-DK" sz="1050" b="1" dirty="0">
              <a:solidFill>
                <a:schemeClr val="bg1"/>
              </a:solidFill>
              <a:latin typeface="+mn-lt"/>
            </a:endParaRPr>
          </a:p>
        </p:txBody>
      </p:sp>
      <p:sp>
        <p:nvSpPr>
          <p:cNvPr id="89" name="Pladsholder til tekst 3"/>
          <p:cNvSpPr>
            <a:spLocks noGrp="1"/>
          </p:cNvSpPr>
          <p:nvPr>
            <p:custDataLst>
              <p:tags r:id="rId11"/>
            </p:custDataLst>
          </p:nvPr>
        </p:nvSpPr>
        <p:spPr bwMode="auto">
          <a:xfrm>
            <a:off x="6872287" y="69850"/>
            <a:ext cx="8270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28073A7-7752-41F1-8511-BCFF9FE45ABB}" type="datetime'''''''''''''''''''''''''''''''''no''''''v'''">
              <a:rPr lang="da-DK" altLang="en-US" sz="1050" b="1">
                <a:solidFill>
                  <a:schemeClr val="bg1"/>
                </a:solidFill>
                <a:latin typeface="+mn-lt"/>
              </a:rPr>
              <a:pPr marL="0" indent="0" algn="ctr">
                <a:spcBef>
                  <a:spcPct val="0"/>
                </a:spcBef>
                <a:spcAft>
                  <a:spcPct val="0"/>
                </a:spcAft>
                <a:buNone/>
              </a:pPr>
              <a:t>nov</a:t>
            </a:fld>
            <a:endParaRPr lang="da-DK" sz="1050" b="1" dirty="0">
              <a:solidFill>
                <a:schemeClr val="bg1"/>
              </a:solidFill>
              <a:latin typeface="+mn-lt"/>
            </a:endParaRPr>
          </a:p>
        </p:txBody>
      </p:sp>
      <p:sp>
        <p:nvSpPr>
          <p:cNvPr id="90" name="Pladsholder til tekst 3"/>
          <p:cNvSpPr>
            <a:spLocks noGrp="1"/>
          </p:cNvSpPr>
          <p:nvPr>
            <p:custDataLst>
              <p:tags r:id="rId12"/>
            </p:custDataLst>
          </p:nvPr>
        </p:nvSpPr>
        <p:spPr bwMode="auto">
          <a:xfrm>
            <a:off x="7699374" y="69850"/>
            <a:ext cx="85248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5D6C8BC-5463-4743-90E1-92BC05EDD46D}" type="datetime'''d''''''''''e''c'''''''''''''''''''''''''''">
              <a:rPr lang="da-DK" altLang="en-US" sz="1050" b="1">
                <a:solidFill>
                  <a:schemeClr val="bg1"/>
                </a:solidFill>
                <a:latin typeface="+mn-lt"/>
              </a:rPr>
              <a:pPr marL="0" indent="0" algn="ctr">
                <a:spcBef>
                  <a:spcPct val="0"/>
                </a:spcBef>
                <a:spcAft>
                  <a:spcPct val="0"/>
                </a:spcAft>
                <a:buNone/>
              </a:pPr>
              <a:t>dec</a:t>
            </a:fld>
            <a:endParaRPr lang="da-DK" sz="1050" b="1" dirty="0">
              <a:solidFill>
                <a:schemeClr val="bg1"/>
              </a:solidFill>
              <a:latin typeface="+mn-lt"/>
            </a:endParaRPr>
          </a:p>
        </p:txBody>
      </p:sp>
      <p:sp>
        <p:nvSpPr>
          <p:cNvPr id="24" name="Pladsholder til tekst 3"/>
          <p:cNvSpPr>
            <a:spLocks noGrp="1"/>
          </p:cNvSpPr>
          <p:nvPr>
            <p:custDataLst>
              <p:tags r:id="rId13"/>
            </p:custDataLst>
          </p:nvPr>
        </p:nvSpPr>
        <p:spPr bwMode="auto">
          <a:xfrm>
            <a:off x="2664008" y="262730"/>
            <a:ext cx="55563"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sp>
        <p:nvSpPr>
          <p:cNvPr id="25" name="Pladsholder til tekst 3"/>
          <p:cNvSpPr>
            <a:spLocks noGrp="1"/>
          </p:cNvSpPr>
          <p:nvPr>
            <p:custDataLst>
              <p:tags r:id="rId14"/>
            </p:custDataLst>
          </p:nvPr>
        </p:nvSpPr>
        <p:spPr bwMode="auto">
          <a:xfrm>
            <a:off x="2717799"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39335A6-F02F-44F4-A3D2-E7B6373F6E20}" type="datetime'''''''2''''''''''''3'''''''''''''''''''''''''''''">
              <a:rPr lang="da-DK" altLang="en-US" sz="600" b="1">
                <a:latin typeface="+mn-lt"/>
                <a:ea typeface="Roboto" panose="020B0604020202020204" charset="0"/>
              </a:rPr>
              <a:pPr marL="0" indent="0" algn="ctr">
                <a:spcBef>
                  <a:spcPct val="0"/>
                </a:spcBef>
                <a:spcAft>
                  <a:spcPct val="0"/>
                </a:spcAft>
                <a:buNone/>
              </a:pPr>
              <a:t>23</a:t>
            </a:fld>
            <a:endParaRPr lang="da-DK" sz="600" b="1" dirty="0">
              <a:latin typeface="+mn-lt"/>
              <a:ea typeface="Roboto" panose="020B0604020202020204" charset="0"/>
            </a:endParaRPr>
          </a:p>
        </p:txBody>
      </p:sp>
      <p:sp>
        <p:nvSpPr>
          <p:cNvPr id="26" name="Pladsholder til tekst 3"/>
          <p:cNvSpPr>
            <a:spLocks noGrp="1"/>
          </p:cNvSpPr>
          <p:nvPr>
            <p:custDataLst>
              <p:tags r:id="rId15"/>
            </p:custDataLst>
          </p:nvPr>
        </p:nvSpPr>
        <p:spPr bwMode="auto">
          <a:xfrm>
            <a:off x="2912771" y="262730"/>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5D98B03-C43E-45A1-81B3-76D940F0A18A}" type="datetime'''''''''''''''24'''''''''''''''''''''''''''''">
              <a:rPr lang="da-DK" altLang="en-US" sz="600" b="1">
                <a:latin typeface="+mn-lt"/>
                <a:ea typeface="Roboto" panose="020B0604020202020204" charset="0"/>
              </a:rPr>
              <a:pPr marL="0" indent="0" algn="ctr">
                <a:spcBef>
                  <a:spcPct val="0"/>
                </a:spcBef>
                <a:spcAft>
                  <a:spcPct val="0"/>
                </a:spcAft>
                <a:buNone/>
              </a:pPr>
              <a:t>24</a:t>
            </a:fld>
            <a:endParaRPr lang="da-DK" sz="600" b="1" dirty="0">
              <a:latin typeface="+mn-lt"/>
              <a:ea typeface="Roboto" panose="020B0604020202020204" charset="0"/>
            </a:endParaRPr>
          </a:p>
        </p:txBody>
      </p:sp>
      <p:sp>
        <p:nvSpPr>
          <p:cNvPr id="27" name="Pladsholder til tekst 3"/>
          <p:cNvSpPr>
            <a:spLocks noGrp="1"/>
          </p:cNvSpPr>
          <p:nvPr>
            <p:custDataLst>
              <p:tags r:id="rId16"/>
            </p:custDataLst>
          </p:nvPr>
        </p:nvSpPr>
        <p:spPr bwMode="auto">
          <a:xfrm>
            <a:off x="3101974"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07A86AA-5C9C-440A-8538-FE8960DAF041}" type="datetime'''''2''''''''''5'''''''''''">
              <a:rPr lang="da-DK" altLang="en-US" sz="600" b="1">
                <a:latin typeface="+mn-lt"/>
                <a:ea typeface="Roboto" panose="020B0604020202020204" charset="0"/>
              </a:rPr>
              <a:pPr marL="0" indent="0" algn="ctr">
                <a:spcBef>
                  <a:spcPct val="0"/>
                </a:spcBef>
                <a:spcAft>
                  <a:spcPct val="0"/>
                </a:spcAft>
                <a:buNone/>
              </a:pPr>
              <a:t>25</a:t>
            </a:fld>
            <a:endParaRPr lang="da-DK" sz="600" b="1" dirty="0">
              <a:latin typeface="+mn-lt"/>
              <a:ea typeface="Roboto" panose="020B0604020202020204" charset="0"/>
            </a:endParaRPr>
          </a:p>
        </p:txBody>
      </p:sp>
      <p:sp>
        <p:nvSpPr>
          <p:cNvPr id="28" name="Pladsholder til tekst 3"/>
          <p:cNvSpPr>
            <a:spLocks noGrp="1"/>
          </p:cNvSpPr>
          <p:nvPr>
            <p:custDataLst>
              <p:tags r:id="rId17"/>
            </p:custDataLst>
          </p:nvPr>
        </p:nvSpPr>
        <p:spPr bwMode="auto">
          <a:xfrm>
            <a:off x="3295649"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A4F9A6B-3DDF-4E39-8508-8FAD37530728}" type="datetime'''''''''''''''''''''''''''''''''''''''''''''2''6'''''">
              <a:rPr lang="da-DK" altLang="en-US" sz="600" b="1">
                <a:latin typeface="+mn-lt"/>
                <a:ea typeface="Roboto" panose="020B0604020202020204" charset="0"/>
              </a:rPr>
              <a:pPr marL="0" indent="0" algn="ctr">
                <a:spcBef>
                  <a:spcPct val="0"/>
                </a:spcBef>
                <a:spcAft>
                  <a:spcPct val="0"/>
                </a:spcAft>
                <a:buNone/>
              </a:pPr>
              <a:t>26</a:t>
            </a:fld>
            <a:endParaRPr lang="da-DK" sz="600" b="1" dirty="0">
              <a:latin typeface="+mn-lt"/>
              <a:ea typeface="Roboto" panose="020B0604020202020204" charset="0"/>
            </a:endParaRPr>
          </a:p>
        </p:txBody>
      </p:sp>
      <p:sp>
        <p:nvSpPr>
          <p:cNvPr id="29" name="Pladsholder til tekst 3"/>
          <p:cNvSpPr>
            <a:spLocks noGrp="1"/>
          </p:cNvSpPr>
          <p:nvPr>
            <p:custDataLst>
              <p:tags r:id="rId18"/>
            </p:custDataLst>
          </p:nvPr>
        </p:nvSpPr>
        <p:spPr bwMode="auto">
          <a:xfrm>
            <a:off x="3487737"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58F086F-0763-4DEC-B446-3AF601CC4D8A}" type="datetime'''''''''''2''''''''''''''''''''''''7'''''''''''">
              <a:rPr lang="da-DK" altLang="en-US" sz="600" b="1">
                <a:latin typeface="+mn-lt"/>
                <a:ea typeface="Roboto" panose="020B0604020202020204" charset="0"/>
              </a:rPr>
              <a:pPr marL="0" indent="0" algn="ctr">
                <a:spcBef>
                  <a:spcPct val="0"/>
                </a:spcBef>
                <a:spcAft>
                  <a:spcPct val="0"/>
                </a:spcAft>
                <a:buNone/>
              </a:pPr>
              <a:t>27</a:t>
            </a:fld>
            <a:endParaRPr lang="da-DK" sz="600" b="1" dirty="0">
              <a:latin typeface="+mn-lt"/>
              <a:ea typeface="Roboto" panose="020B0604020202020204" charset="0"/>
            </a:endParaRPr>
          </a:p>
        </p:txBody>
      </p:sp>
      <p:sp>
        <p:nvSpPr>
          <p:cNvPr id="30" name="Pladsholder til tekst 3"/>
          <p:cNvSpPr>
            <a:spLocks noGrp="1"/>
          </p:cNvSpPr>
          <p:nvPr>
            <p:custDataLst>
              <p:tags r:id="rId19"/>
            </p:custDataLst>
          </p:nvPr>
        </p:nvSpPr>
        <p:spPr bwMode="auto">
          <a:xfrm>
            <a:off x="3679824"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04B547AD-7AF4-46B6-B30C-C406C459EB74}" type="datetime'''''''2''''''''''''''8'''''''">
              <a:rPr lang="da-DK" altLang="en-US" sz="600" b="1">
                <a:latin typeface="+mn-lt"/>
                <a:ea typeface="Roboto" panose="020B0604020202020204" charset="0"/>
              </a:rPr>
              <a:pPr marL="0" indent="0" algn="ctr">
                <a:spcBef>
                  <a:spcPct val="0"/>
                </a:spcBef>
                <a:spcAft>
                  <a:spcPct val="0"/>
                </a:spcAft>
                <a:buNone/>
              </a:pPr>
              <a:t>28</a:t>
            </a:fld>
            <a:endParaRPr lang="da-DK" sz="600" b="1" dirty="0">
              <a:latin typeface="+mn-lt"/>
              <a:ea typeface="Roboto" panose="020B0604020202020204" charset="0"/>
            </a:endParaRPr>
          </a:p>
        </p:txBody>
      </p:sp>
      <p:sp>
        <p:nvSpPr>
          <p:cNvPr id="31" name="Pladsholder til tekst 3"/>
          <p:cNvSpPr>
            <a:spLocks noGrp="1"/>
          </p:cNvSpPr>
          <p:nvPr>
            <p:custDataLst>
              <p:tags r:id="rId20"/>
            </p:custDataLst>
          </p:nvPr>
        </p:nvSpPr>
        <p:spPr bwMode="auto">
          <a:xfrm>
            <a:off x="3873499"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242D048-0DBB-4EC7-8B2C-21A61533641E}" type="datetime'''''''''''''''''2''''''''''9'''''''''''''''''''''''''">
              <a:rPr lang="da-DK" altLang="en-US" sz="600" b="1">
                <a:latin typeface="+mn-lt"/>
                <a:ea typeface="Roboto" panose="020B0604020202020204" charset="0"/>
              </a:rPr>
              <a:pPr marL="0" indent="0" algn="ctr">
                <a:spcBef>
                  <a:spcPct val="0"/>
                </a:spcBef>
                <a:spcAft>
                  <a:spcPct val="0"/>
                </a:spcAft>
                <a:buNone/>
              </a:pPr>
              <a:t>29</a:t>
            </a:fld>
            <a:endParaRPr lang="da-DK" sz="600" b="1" dirty="0">
              <a:latin typeface="+mn-lt"/>
              <a:ea typeface="Roboto" panose="020B0604020202020204" charset="0"/>
            </a:endParaRPr>
          </a:p>
        </p:txBody>
      </p:sp>
      <p:sp>
        <p:nvSpPr>
          <p:cNvPr id="32" name="Pladsholder til tekst 3"/>
          <p:cNvSpPr>
            <a:spLocks noGrp="1"/>
          </p:cNvSpPr>
          <p:nvPr>
            <p:custDataLst>
              <p:tags r:id="rId21"/>
            </p:custDataLst>
          </p:nvPr>
        </p:nvSpPr>
        <p:spPr bwMode="auto">
          <a:xfrm>
            <a:off x="4065587"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B68342C-3B83-42F9-AE51-4D773F2F58B9}" type="datetime'''''''''3''''''''''''''''0'''''''''''''''''''''''''''''''">
              <a:rPr lang="da-DK" altLang="en-US" sz="600" b="1">
                <a:latin typeface="+mn-lt"/>
                <a:ea typeface="Roboto" panose="020B0604020202020204" charset="0"/>
              </a:rPr>
              <a:pPr marL="0" indent="0" algn="ctr">
                <a:spcBef>
                  <a:spcPct val="0"/>
                </a:spcBef>
                <a:spcAft>
                  <a:spcPct val="0"/>
                </a:spcAft>
                <a:buNone/>
              </a:pPr>
              <a:t>30</a:t>
            </a:fld>
            <a:endParaRPr lang="da-DK" sz="600" b="1" dirty="0">
              <a:latin typeface="+mn-lt"/>
              <a:ea typeface="Roboto" panose="020B0604020202020204" charset="0"/>
            </a:endParaRPr>
          </a:p>
        </p:txBody>
      </p:sp>
      <p:sp>
        <p:nvSpPr>
          <p:cNvPr id="33" name="Pladsholder til tekst 3"/>
          <p:cNvSpPr>
            <a:spLocks noGrp="1"/>
          </p:cNvSpPr>
          <p:nvPr>
            <p:custDataLst>
              <p:tags r:id="rId22"/>
            </p:custDataLst>
          </p:nvPr>
        </p:nvSpPr>
        <p:spPr bwMode="auto">
          <a:xfrm>
            <a:off x="4259262"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E5B2C82-DDCF-461A-9FE0-BCCA96D5933B}" type="datetime'3''''''''''''''''''''''''''''''''''1'''''''''''''''''''">
              <a:rPr lang="da-DK" altLang="en-US" sz="600" b="1">
                <a:latin typeface="+mn-lt"/>
                <a:ea typeface="Roboto" panose="020B0604020202020204" charset="0"/>
              </a:rPr>
              <a:pPr marL="0" indent="0" algn="ctr">
                <a:spcBef>
                  <a:spcPct val="0"/>
                </a:spcBef>
                <a:spcAft>
                  <a:spcPct val="0"/>
                </a:spcAft>
                <a:buNone/>
              </a:pPr>
              <a:t>31</a:t>
            </a:fld>
            <a:endParaRPr lang="da-DK" sz="600" b="1" dirty="0">
              <a:latin typeface="+mn-lt"/>
              <a:ea typeface="Roboto" panose="020B0604020202020204" charset="0"/>
            </a:endParaRPr>
          </a:p>
        </p:txBody>
      </p:sp>
      <p:sp>
        <p:nvSpPr>
          <p:cNvPr id="34" name="Pladsholder til tekst 3"/>
          <p:cNvSpPr>
            <a:spLocks noGrp="1"/>
          </p:cNvSpPr>
          <p:nvPr>
            <p:custDataLst>
              <p:tags r:id="rId23"/>
            </p:custDataLst>
          </p:nvPr>
        </p:nvSpPr>
        <p:spPr bwMode="auto">
          <a:xfrm>
            <a:off x="4451349"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831CC30-5C79-40B9-836C-B06959470E8C}" type="datetime'''3''2'''''''''''''''''''''''''''''''">
              <a:rPr lang="da-DK" altLang="en-US" sz="600" b="1">
                <a:latin typeface="+mn-lt"/>
                <a:ea typeface="Roboto" panose="020B0604020202020204" charset="0"/>
              </a:rPr>
              <a:pPr marL="0" indent="0" algn="ctr">
                <a:spcBef>
                  <a:spcPct val="0"/>
                </a:spcBef>
                <a:spcAft>
                  <a:spcPct val="0"/>
                </a:spcAft>
                <a:buNone/>
              </a:pPr>
              <a:t>32</a:t>
            </a:fld>
            <a:endParaRPr lang="da-DK" sz="600" b="1" dirty="0">
              <a:latin typeface="+mn-lt"/>
              <a:ea typeface="Roboto" panose="020B0604020202020204" charset="0"/>
            </a:endParaRPr>
          </a:p>
        </p:txBody>
      </p:sp>
      <p:sp>
        <p:nvSpPr>
          <p:cNvPr id="35" name="Pladsholder til tekst 3"/>
          <p:cNvSpPr>
            <a:spLocks noGrp="1"/>
          </p:cNvSpPr>
          <p:nvPr>
            <p:custDataLst>
              <p:tags r:id="rId24"/>
            </p:custDataLst>
          </p:nvPr>
        </p:nvSpPr>
        <p:spPr bwMode="auto">
          <a:xfrm>
            <a:off x="4643437"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3F5D95E-BABB-4BC7-8FBA-EF062A2C1410}" type="datetime'''''''''''''''33'''''''''''''''''''''''''''''''">
              <a:rPr lang="da-DK" altLang="en-US" sz="600" b="1">
                <a:latin typeface="+mn-lt"/>
                <a:ea typeface="Roboto" panose="020B0604020202020204" charset="0"/>
              </a:rPr>
              <a:pPr marL="0" indent="0" algn="ctr">
                <a:spcBef>
                  <a:spcPct val="0"/>
                </a:spcBef>
                <a:spcAft>
                  <a:spcPct val="0"/>
                </a:spcAft>
                <a:buNone/>
              </a:pPr>
              <a:t>33</a:t>
            </a:fld>
            <a:endParaRPr lang="da-DK" sz="600" b="1" dirty="0">
              <a:latin typeface="+mn-lt"/>
              <a:ea typeface="Roboto" panose="020B0604020202020204" charset="0"/>
            </a:endParaRPr>
          </a:p>
        </p:txBody>
      </p:sp>
      <p:sp>
        <p:nvSpPr>
          <p:cNvPr id="36" name="Pladsholder til tekst 3"/>
          <p:cNvSpPr>
            <a:spLocks noGrp="1"/>
          </p:cNvSpPr>
          <p:nvPr>
            <p:custDataLst>
              <p:tags r:id="rId25"/>
            </p:custDataLst>
          </p:nvPr>
        </p:nvSpPr>
        <p:spPr bwMode="auto">
          <a:xfrm>
            <a:off x="4837112"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9359618-4BB6-4DA3-82D4-D8912D0173D9}" type="datetime'3''4'''''''''''''''''">
              <a:rPr lang="da-DK" altLang="en-US" sz="600" b="1">
                <a:latin typeface="+mn-lt"/>
                <a:ea typeface="Roboto" panose="020B0604020202020204" charset="0"/>
              </a:rPr>
              <a:pPr marL="0" indent="0" algn="ctr">
                <a:spcBef>
                  <a:spcPct val="0"/>
                </a:spcBef>
                <a:spcAft>
                  <a:spcPct val="0"/>
                </a:spcAft>
                <a:buNone/>
              </a:pPr>
              <a:t>34</a:t>
            </a:fld>
            <a:endParaRPr lang="da-DK" sz="600" b="1" dirty="0">
              <a:latin typeface="+mn-lt"/>
              <a:ea typeface="Roboto" panose="020B0604020202020204" charset="0"/>
            </a:endParaRPr>
          </a:p>
        </p:txBody>
      </p:sp>
      <p:sp>
        <p:nvSpPr>
          <p:cNvPr id="37" name="Pladsholder til tekst 3"/>
          <p:cNvSpPr>
            <a:spLocks noGrp="1"/>
          </p:cNvSpPr>
          <p:nvPr>
            <p:custDataLst>
              <p:tags r:id="rId26"/>
            </p:custDataLst>
          </p:nvPr>
        </p:nvSpPr>
        <p:spPr bwMode="auto">
          <a:xfrm>
            <a:off x="5029199"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F330416-020B-4E68-89D3-5E07093A82EB}" type="datetime'''''''''''''3''''''''''''''''''''''''5'''''''''''''''">
              <a:rPr lang="da-DK" altLang="en-US" sz="600" b="1">
                <a:latin typeface="+mn-lt"/>
                <a:ea typeface="Roboto" panose="020B0604020202020204" charset="0"/>
              </a:rPr>
              <a:pPr marL="0" indent="0" algn="ctr">
                <a:spcBef>
                  <a:spcPct val="0"/>
                </a:spcBef>
                <a:spcAft>
                  <a:spcPct val="0"/>
                </a:spcAft>
                <a:buNone/>
              </a:pPr>
              <a:t>35</a:t>
            </a:fld>
            <a:endParaRPr lang="da-DK" sz="600" b="1" dirty="0">
              <a:latin typeface="+mn-lt"/>
              <a:ea typeface="Roboto" panose="020B0604020202020204" charset="0"/>
            </a:endParaRPr>
          </a:p>
        </p:txBody>
      </p:sp>
      <p:sp>
        <p:nvSpPr>
          <p:cNvPr id="68" name="Pladsholder til tekst 3"/>
          <p:cNvSpPr>
            <a:spLocks noGrp="1"/>
          </p:cNvSpPr>
          <p:nvPr>
            <p:custDataLst>
              <p:tags r:id="rId27"/>
            </p:custDataLst>
          </p:nvPr>
        </p:nvSpPr>
        <p:spPr bwMode="auto">
          <a:xfrm>
            <a:off x="5221287"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9520A17-00F7-4AC8-9F1F-91CDA7328A62}" type="datetime'''''''''''''''''''''''''3''''''''''''''''''''''''6'''''''''''">
              <a:rPr lang="da-DK" altLang="en-US" sz="600" b="1">
                <a:latin typeface="+mn-lt"/>
                <a:ea typeface="Roboto" panose="020B0604020202020204" charset="0"/>
              </a:rPr>
              <a:pPr marL="0" indent="0" algn="ctr">
                <a:spcBef>
                  <a:spcPct val="0"/>
                </a:spcBef>
                <a:spcAft>
                  <a:spcPct val="0"/>
                </a:spcAft>
                <a:buNone/>
              </a:pPr>
              <a:t>36</a:t>
            </a:fld>
            <a:endParaRPr lang="da-DK" sz="600" b="1" dirty="0">
              <a:latin typeface="+mn-lt"/>
              <a:ea typeface="Roboto" panose="020B0604020202020204" charset="0"/>
            </a:endParaRPr>
          </a:p>
        </p:txBody>
      </p:sp>
      <p:sp>
        <p:nvSpPr>
          <p:cNvPr id="70" name="Pladsholder til tekst 3"/>
          <p:cNvSpPr>
            <a:spLocks noGrp="1"/>
          </p:cNvSpPr>
          <p:nvPr>
            <p:custDataLst>
              <p:tags r:id="rId28"/>
            </p:custDataLst>
          </p:nvPr>
        </p:nvSpPr>
        <p:spPr bwMode="auto">
          <a:xfrm>
            <a:off x="5414962"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8D4350A-1FD1-46D4-8DDF-AFCD03BB1796}" type="datetime'''''3''''''''''7'">
              <a:rPr lang="da-DK" altLang="en-US" sz="600" b="1">
                <a:latin typeface="+mn-lt"/>
                <a:ea typeface="Roboto" panose="020B0604020202020204" charset="0"/>
              </a:rPr>
              <a:pPr marL="0" indent="0" algn="ctr">
                <a:spcBef>
                  <a:spcPct val="0"/>
                </a:spcBef>
                <a:spcAft>
                  <a:spcPct val="0"/>
                </a:spcAft>
                <a:buNone/>
              </a:pPr>
              <a:t>37</a:t>
            </a:fld>
            <a:endParaRPr lang="da-DK" sz="600" b="1" dirty="0">
              <a:latin typeface="+mn-lt"/>
              <a:ea typeface="Roboto" panose="020B0604020202020204" charset="0"/>
            </a:endParaRPr>
          </a:p>
        </p:txBody>
      </p:sp>
      <p:sp>
        <p:nvSpPr>
          <p:cNvPr id="71" name="Pladsholder til tekst 3"/>
          <p:cNvSpPr>
            <a:spLocks noGrp="1"/>
          </p:cNvSpPr>
          <p:nvPr>
            <p:custDataLst>
              <p:tags r:id="rId29"/>
            </p:custDataLst>
          </p:nvPr>
        </p:nvSpPr>
        <p:spPr bwMode="auto">
          <a:xfrm>
            <a:off x="5607049"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90F2C13C-F621-44E3-A53C-95B821F32042}" type="datetime'''''''''''''''''''''''''''''38'''">
              <a:rPr lang="da-DK" altLang="en-US" sz="600" b="1">
                <a:latin typeface="+mn-lt"/>
                <a:ea typeface="Roboto" panose="020B0604020202020204" charset="0"/>
              </a:rPr>
              <a:pPr marL="0" indent="0" algn="ctr">
                <a:spcBef>
                  <a:spcPct val="0"/>
                </a:spcBef>
                <a:spcAft>
                  <a:spcPct val="0"/>
                </a:spcAft>
                <a:buNone/>
              </a:pPr>
              <a:t>38</a:t>
            </a:fld>
            <a:endParaRPr lang="da-DK" sz="600" b="1" dirty="0">
              <a:latin typeface="+mn-lt"/>
              <a:ea typeface="Roboto" panose="020B0604020202020204" charset="0"/>
            </a:endParaRPr>
          </a:p>
        </p:txBody>
      </p:sp>
      <p:sp>
        <p:nvSpPr>
          <p:cNvPr id="72" name="Pladsholder til tekst 3"/>
          <p:cNvSpPr>
            <a:spLocks noGrp="1"/>
          </p:cNvSpPr>
          <p:nvPr>
            <p:custDataLst>
              <p:tags r:id="rId30"/>
            </p:custDataLst>
          </p:nvPr>
        </p:nvSpPr>
        <p:spPr bwMode="auto">
          <a:xfrm>
            <a:off x="5799137"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8E6CA16E-A4AF-4A56-95DD-07B69A80F6A6}" type="datetime'''''''''''''''''''''''''3''''''9'''''''''''''''''''''''''">
              <a:rPr lang="da-DK" altLang="en-US" sz="600" b="1">
                <a:latin typeface="+mn-lt"/>
                <a:ea typeface="Roboto" panose="020B0604020202020204" charset="0"/>
              </a:rPr>
              <a:pPr marL="0" indent="0" algn="ctr">
                <a:spcBef>
                  <a:spcPct val="0"/>
                </a:spcBef>
                <a:spcAft>
                  <a:spcPct val="0"/>
                </a:spcAft>
                <a:buNone/>
              </a:pPr>
              <a:t>39</a:t>
            </a:fld>
            <a:endParaRPr lang="da-DK" sz="600" b="1" dirty="0">
              <a:latin typeface="+mn-lt"/>
              <a:ea typeface="Roboto" panose="020B0604020202020204" charset="0"/>
            </a:endParaRPr>
          </a:p>
        </p:txBody>
      </p:sp>
      <p:sp>
        <p:nvSpPr>
          <p:cNvPr id="73" name="Pladsholder til tekst 3"/>
          <p:cNvSpPr>
            <a:spLocks noGrp="1"/>
          </p:cNvSpPr>
          <p:nvPr>
            <p:custDataLst>
              <p:tags r:id="rId31"/>
            </p:custDataLst>
          </p:nvPr>
        </p:nvSpPr>
        <p:spPr bwMode="auto">
          <a:xfrm>
            <a:off x="5992812"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815357E-70A8-43DB-A67D-ACA04AF1AB5E}" type="datetime'''''''''''''''''''''''''''4''''''''0'''''''">
              <a:rPr lang="da-DK" altLang="en-US" sz="600" b="1">
                <a:latin typeface="+mn-lt"/>
                <a:ea typeface="Roboto" panose="020B0604020202020204" charset="0"/>
              </a:rPr>
              <a:pPr marL="0" indent="0" algn="ctr">
                <a:spcBef>
                  <a:spcPct val="0"/>
                </a:spcBef>
                <a:spcAft>
                  <a:spcPct val="0"/>
                </a:spcAft>
                <a:buNone/>
              </a:pPr>
              <a:t>40</a:t>
            </a:fld>
            <a:endParaRPr lang="da-DK" sz="600" b="1" dirty="0">
              <a:latin typeface="+mn-lt"/>
              <a:ea typeface="Roboto" panose="020B0604020202020204" charset="0"/>
            </a:endParaRPr>
          </a:p>
        </p:txBody>
      </p:sp>
      <p:sp>
        <p:nvSpPr>
          <p:cNvPr id="74" name="Pladsholder til tekst 3"/>
          <p:cNvSpPr>
            <a:spLocks noGrp="1"/>
          </p:cNvSpPr>
          <p:nvPr>
            <p:custDataLst>
              <p:tags r:id="rId32"/>
            </p:custDataLst>
          </p:nvPr>
        </p:nvSpPr>
        <p:spPr bwMode="auto">
          <a:xfrm>
            <a:off x="6184899"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DB2CD94-B56B-401E-88EC-92C74E59AFC1}" type="datetime'''''41'''''''''''''''''''''''''''''''''''''''''''''''''">
              <a:rPr lang="da-DK" altLang="en-US" sz="600" b="1">
                <a:latin typeface="+mn-lt"/>
                <a:ea typeface="Roboto" panose="020B0604020202020204" charset="0"/>
              </a:rPr>
              <a:pPr marL="0" indent="0" algn="ctr">
                <a:spcBef>
                  <a:spcPct val="0"/>
                </a:spcBef>
                <a:spcAft>
                  <a:spcPct val="0"/>
                </a:spcAft>
                <a:buNone/>
              </a:pPr>
              <a:t>41</a:t>
            </a:fld>
            <a:endParaRPr lang="da-DK" sz="600" b="1" dirty="0">
              <a:latin typeface="+mn-lt"/>
              <a:ea typeface="Roboto" panose="020B0604020202020204" charset="0"/>
            </a:endParaRPr>
          </a:p>
        </p:txBody>
      </p:sp>
      <p:sp>
        <p:nvSpPr>
          <p:cNvPr id="75" name="Pladsholder til tekst 3"/>
          <p:cNvSpPr>
            <a:spLocks noGrp="1"/>
          </p:cNvSpPr>
          <p:nvPr>
            <p:custDataLst>
              <p:tags r:id="rId33"/>
            </p:custDataLst>
          </p:nvPr>
        </p:nvSpPr>
        <p:spPr bwMode="auto">
          <a:xfrm>
            <a:off x="6376987"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D6C44B5-5F87-468F-AB3D-C513555730AE}" type="datetime'''''''''''''''''''''''''4''''''''''''''''''''''''''''2'''''''">
              <a:rPr lang="da-DK" altLang="en-US" sz="600" b="1">
                <a:latin typeface="+mn-lt"/>
                <a:ea typeface="Roboto" panose="020B0604020202020204" charset="0"/>
              </a:rPr>
              <a:pPr marL="0" indent="0" algn="ctr">
                <a:spcBef>
                  <a:spcPct val="0"/>
                </a:spcBef>
                <a:spcAft>
                  <a:spcPct val="0"/>
                </a:spcAft>
                <a:buNone/>
              </a:pPr>
              <a:t>42</a:t>
            </a:fld>
            <a:endParaRPr lang="da-DK" sz="600" b="1" dirty="0">
              <a:latin typeface="+mn-lt"/>
              <a:ea typeface="Roboto" panose="020B0604020202020204" charset="0"/>
            </a:endParaRPr>
          </a:p>
        </p:txBody>
      </p:sp>
      <p:sp>
        <p:nvSpPr>
          <p:cNvPr id="76" name="Pladsholder til tekst 3"/>
          <p:cNvSpPr>
            <a:spLocks noGrp="1"/>
          </p:cNvSpPr>
          <p:nvPr>
            <p:custDataLst>
              <p:tags r:id="rId34"/>
            </p:custDataLst>
          </p:nvPr>
        </p:nvSpPr>
        <p:spPr bwMode="auto">
          <a:xfrm>
            <a:off x="6570662"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64E7609-B615-43F9-992C-3B3D1147A1B6}" type="datetime'''''''''''4''''''''''''''''3'''''''''''''''''''''''''''">
              <a:rPr lang="da-DK" altLang="en-US" sz="600" b="1">
                <a:latin typeface="+mn-lt"/>
                <a:ea typeface="Roboto" panose="020B0604020202020204" charset="0"/>
              </a:rPr>
              <a:pPr marL="0" indent="0" algn="ctr">
                <a:spcBef>
                  <a:spcPct val="0"/>
                </a:spcBef>
                <a:spcAft>
                  <a:spcPct val="0"/>
                </a:spcAft>
                <a:buNone/>
              </a:pPr>
              <a:t>43</a:t>
            </a:fld>
            <a:endParaRPr lang="da-DK" sz="600" b="1" dirty="0">
              <a:latin typeface="+mn-lt"/>
              <a:ea typeface="Roboto" panose="020B0604020202020204" charset="0"/>
            </a:endParaRPr>
          </a:p>
        </p:txBody>
      </p:sp>
      <p:sp>
        <p:nvSpPr>
          <p:cNvPr id="77" name="Pladsholder til tekst 3"/>
          <p:cNvSpPr>
            <a:spLocks noGrp="1"/>
          </p:cNvSpPr>
          <p:nvPr>
            <p:custDataLst>
              <p:tags r:id="rId35"/>
            </p:custDataLst>
          </p:nvPr>
        </p:nvSpPr>
        <p:spPr bwMode="auto">
          <a:xfrm>
            <a:off x="6762749"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EE3540E-3160-45FA-98AA-BA9DDA9D8CAB}" type="datetime'''''''''''''''''4''''''''''''''''''''''4'''''''''">
              <a:rPr lang="da-DK" altLang="en-US" sz="600" b="1">
                <a:latin typeface="+mn-lt"/>
                <a:ea typeface="Roboto" panose="020B0604020202020204" charset="0"/>
              </a:rPr>
              <a:pPr marL="0" indent="0" algn="ctr">
                <a:spcBef>
                  <a:spcPct val="0"/>
                </a:spcBef>
                <a:spcAft>
                  <a:spcPct val="0"/>
                </a:spcAft>
                <a:buNone/>
              </a:pPr>
              <a:t>44</a:t>
            </a:fld>
            <a:endParaRPr lang="da-DK" sz="600" b="1" dirty="0">
              <a:latin typeface="+mn-lt"/>
              <a:ea typeface="Roboto" panose="020B0604020202020204" charset="0"/>
            </a:endParaRPr>
          </a:p>
        </p:txBody>
      </p:sp>
      <p:sp>
        <p:nvSpPr>
          <p:cNvPr id="78" name="Pladsholder til tekst 3"/>
          <p:cNvSpPr>
            <a:spLocks noGrp="1"/>
          </p:cNvSpPr>
          <p:nvPr>
            <p:custDataLst>
              <p:tags r:id="rId36"/>
            </p:custDataLst>
          </p:nvPr>
        </p:nvSpPr>
        <p:spPr bwMode="auto">
          <a:xfrm>
            <a:off x="6954837"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8A4B681-54C8-4E83-B3B5-47AE50DEE7F8}" type="datetime'''''''''''''''''''''''''''''''''''''''''''''''4''5'''''''''">
              <a:rPr lang="da-DK" altLang="en-US" sz="600" b="1">
                <a:latin typeface="+mn-lt"/>
                <a:ea typeface="Roboto" panose="020B0604020202020204" charset="0"/>
              </a:rPr>
              <a:pPr marL="0" indent="0" algn="ctr">
                <a:spcBef>
                  <a:spcPct val="0"/>
                </a:spcBef>
                <a:spcAft>
                  <a:spcPct val="0"/>
                </a:spcAft>
                <a:buNone/>
              </a:pPr>
              <a:t>45</a:t>
            </a:fld>
            <a:endParaRPr lang="da-DK" sz="600" b="1" dirty="0">
              <a:latin typeface="+mn-lt"/>
              <a:ea typeface="Roboto" panose="020B0604020202020204" charset="0"/>
            </a:endParaRPr>
          </a:p>
        </p:txBody>
      </p:sp>
      <p:sp>
        <p:nvSpPr>
          <p:cNvPr id="79" name="Pladsholder til tekst 3"/>
          <p:cNvSpPr>
            <a:spLocks noGrp="1"/>
          </p:cNvSpPr>
          <p:nvPr>
            <p:custDataLst>
              <p:tags r:id="rId37"/>
            </p:custDataLst>
          </p:nvPr>
        </p:nvSpPr>
        <p:spPr bwMode="auto">
          <a:xfrm>
            <a:off x="7148512"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3D2C053-8AF9-4AC5-B26A-DE92332CA5B8}" type="datetime'''''''''''''''''''''''''''4''6'''''''">
              <a:rPr lang="da-DK" altLang="en-US" sz="600" b="1">
                <a:latin typeface="+mn-lt"/>
                <a:ea typeface="Roboto" panose="020B0604020202020204" charset="0"/>
              </a:rPr>
              <a:pPr marL="0" indent="0" algn="ctr">
                <a:spcBef>
                  <a:spcPct val="0"/>
                </a:spcBef>
                <a:spcAft>
                  <a:spcPct val="0"/>
                </a:spcAft>
                <a:buNone/>
              </a:pPr>
              <a:t>46</a:t>
            </a:fld>
            <a:endParaRPr lang="da-DK" sz="600" b="1" dirty="0">
              <a:latin typeface="+mn-lt"/>
              <a:ea typeface="Roboto" panose="020B0604020202020204" charset="0"/>
            </a:endParaRPr>
          </a:p>
        </p:txBody>
      </p:sp>
      <p:sp>
        <p:nvSpPr>
          <p:cNvPr id="80" name="Pladsholder til tekst 3"/>
          <p:cNvSpPr>
            <a:spLocks noGrp="1"/>
          </p:cNvSpPr>
          <p:nvPr>
            <p:custDataLst>
              <p:tags r:id="rId38"/>
            </p:custDataLst>
          </p:nvPr>
        </p:nvSpPr>
        <p:spPr bwMode="auto">
          <a:xfrm>
            <a:off x="7340599"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94429D0-1706-48FD-941E-A45F0BFD6001}" type="datetime'''4''''''''''''''''''''''''''''''''''''''''7'''">
              <a:rPr lang="da-DK" altLang="en-US" sz="600" b="1">
                <a:latin typeface="+mn-lt"/>
                <a:ea typeface="Roboto" panose="020B0604020202020204" charset="0"/>
              </a:rPr>
              <a:pPr marL="0" indent="0" algn="ctr">
                <a:spcBef>
                  <a:spcPct val="0"/>
                </a:spcBef>
                <a:spcAft>
                  <a:spcPct val="0"/>
                </a:spcAft>
                <a:buNone/>
              </a:pPr>
              <a:t>47</a:t>
            </a:fld>
            <a:endParaRPr lang="da-DK" sz="600" b="1" dirty="0">
              <a:latin typeface="+mn-lt"/>
              <a:ea typeface="Roboto" panose="020B0604020202020204" charset="0"/>
            </a:endParaRPr>
          </a:p>
        </p:txBody>
      </p:sp>
      <p:sp>
        <p:nvSpPr>
          <p:cNvPr id="81" name="Pladsholder til tekst 3"/>
          <p:cNvSpPr>
            <a:spLocks noGrp="1"/>
          </p:cNvSpPr>
          <p:nvPr>
            <p:custDataLst>
              <p:tags r:id="rId39"/>
            </p:custDataLst>
          </p:nvPr>
        </p:nvSpPr>
        <p:spPr bwMode="auto">
          <a:xfrm>
            <a:off x="7534274"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A791A043-B5AA-4E16-8411-42883C97801C}" type="datetime'''''''''''''''''''4''''''''''''''''''''8'''''''''">
              <a:rPr lang="da-DK" altLang="en-US" sz="600" b="1">
                <a:latin typeface="+mn-lt"/>
                <a:ea typeface="Roboto" panose="020B0604020202020204" charset="0"/>
              </a:rPr>
              <a:pPr marL="0" indent="0" algn="ctr">
                <a:spcBef>
                  <a:spcPct val="0"/>
                </a:spcBef>
                <a:spcAft>
                  <a:spcPct val="0"/>
                </a:spcAft>
                <a:buNone/>
              </a:pPr>
              <a:t>48</a:t>
            </a:fld>
            <a:endParaRPr lang="da-DK" sz="600" b="1" dirty="0">
              <a:latin typeface="+mn-lt"/>
              <a:ea typeface="Roboto" panose="020B0604020202020204" charset="0"/>
            </a:endParaRPr>
          </a:p>
        </p:txBody>
      </p:sp>
      <p:sp>
        <p:nvSpPr>
          <p:cNvPr id="82" name="Pladsholder til tekst 3"/>
          <p:cNvSpPr>
            <a:spLocks noGrp="1"/>
          </p:cNvSpPr>
          <p:nvPr>
            <p:custDataLst>
              <p:tags r:id="rId40"/>
            </p:custDataLst>
          </p:nvPr>
        </p:nvSpPr>
        <p:spPr bwMode="auto">
          <a:xfrm>
            <a:off x="7726362"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1900B5FF-F7A4-410E-AA66-2FA6585B0B9E}" type="datetime'''''''''''''''''''''''''''''''4''''''''''''''''''''''9'''''">
              <a:rPr lang="da-DK" altLang="en-US" sz="600" b="1">
                <a:latin typeface="+mn-lt"/>
                <a:ea typeface="Roboto" panose="020B0604020202020204" charset="0"/>
              </a:rPr>
              <a:pPr marL="0" indent="0" algn="ctr">
                <a:spcBef>
                  <a:spcPct val="0"/>
                </a:spcBef>
                <a:spcAft>
                  <a:spcPct val="0"/>
                </a:spcAft>
                <a:buNone/>
              </a:pPr>
              <a:t>49</a:t>
            </a:fld>
            <a:endParaRPr lang="da-DK" sz="600" b="1" dirty="0">
              <a:latin typeface="+mn-lt"/>
              <a:ea typeface="Roboto" panose="020B0604020202020204" charset="0"/>
            </a:endParaRPr>
          </a:p>
        </p:txBody>
      </p:sp>
      <p:sp>
        <p:nvSpPr>
          <p:cNvPr id="83" name="Pladsholder til tekst 3"/>
          <p:cNvSpPr>
            <a:spLocks noGrp="1"/>
          </p:cNvSpPr>
          <p:nvPr>
            <p:custDataLst>
              <p:tags r:id="rId41"/>
            </p:custDataLst>
          </p:nvPr>
        </p:nvSpPr>
        <p:spPr bwMode="auto">
          <a:xfrm>
            <a:off x="7918449" y="262731"/>
            <a:ext cx="193675"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3207660-59E5-4FAA-A6AF-BB371DC3DA90}" type="datetime'''''''''''''''''''''''''''''''''''5''''0'''''''''''''">
              <a:rPr lang="da-DK" altLang="en-US" sz="600" b="1">
                <a:latin typeface="+mn-lt"/>
                <a:ea typeface="Roboto" panose="020B0604020202020204" charset="0"/>
              </a:rPr>
              <a:pPr marL="0" indent="0" algn="ctr">
                <a:spcBef>
                  <a:spcPct val="0"/>
                </a:spcBef>
                <a:spcAft>
                  <a:spcPct val="0"/>
                </a:spcAft>
                <a:buNone/>
              </a:pPr>
              <a:t>50</a:t>
            </a:fld>
            <a:endParaRPr lang="da-DK" sz="600" b="1" dirty="0">
              <a:latin typeface="+mn-lt"/>
              <a:ea typeface="Roboto" panose="020B0604020202020204" charset="0"/>
            </a:endParaRPr>
          </a:p>
        </p:txBody>
      </p:sp>
      <p:sp>
        <p:nvSpPr>
          <p:cNvPr id="84" name="Pladsholder til tekst 3"/>
          <p:cNvSpPr>
            <a:spLocks noGrp="1"/>
          </p:cNvSpPr>
          <p:nvPr>
            <p:custDataLst>
              <p:tags r:id="rId42"/>
            </p:custDataLst>
          </p:nvPr>
        </p:nvSpPr>
        <p:spPr bwMode="auto">
          <a:xfrm>
            <a:off x="8112123"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3BF6D0D5-D540-4AE4-AFBA-604FA97FBBF0}" type="datetime'''''''''''''''''''''5''''''''''''''''1'''''''''''''''''''''">
              <a:rPr lang="da-DK" altLang="en-US" sz="600" b="1">
                <a:latin typeface="+mn-lt"/>
                <a:ea typeface="Roboto" panose="020B0604020202020204" charset="0"/>
              </a:rPr>
              <a:pPr marL="0" indent="0" algn="ctr">
                <a:spcBef>
                  <a:spcPct val="0"/>
                </a:spcBef>
                <a:spcAft>
                  <a:spcPct val="0"/>
                </a:spcAft>
                <a:buNone/>
              </a:pPr>
              <a:t>51</a:t>
            </a:fld>
            <a:endParaRPr lang="da-DK" sz="600" b="1" dirty="0">
              <a:latin typeface="+mn-lt"/>
              <a:ea typeface="Roboto" panose="020B0604020202020204" charset="0"/>
            </a:endParaRPr>
          </a:p>
        </p:txBody>
      </p:sp>
      <p:sp>
        <p:nvSpPr>
          <p:cNvPr id="85" name="Pladsholder til tekst 3"/>
          <p:cNvSpPr>
            <a:spLocks noGrp="1"/>
          </p:cNvSpPr>
          <p:nvPr>
            <p:custDataLst>
              <p:tags r:id="rId43"/>
            </p:custDataLst>
          </p:nvPr>
        </p:nvSpPr>
        <p:spPr bwMode="auto">
          <a:xfrm>
            <a:off x="8304212" y="262731"/>
            <a:ext cx="192088"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60B3DFE-AC30-417D-9762-E3E2E3BCCBD0}" type="datetime'''5''''''''''''''''''''2'''''''''''''''''''''">
              <a:rPr lang="da-DK" altLang="en-US" sz="600" b="1">
                <a:latin typeface="+mn-lt"/>
                <a:ea typeface="Roboto" panose="020B0604020202020204" charset="0"/>
              </a:rPr>
              <a:pPr marL="0" indent="0" algn="ctr">
                <a:spcBef>
                  <a:spcPct val="0"/>
                </a:spcBef>
                <a:spcAft>
                  <a:spcPct val="0"/>
                </a:spcAft>
                <a:buNone/>
              </a:pPr>
              <a:t>52</a:t>
            </a:fld>
            <a:endParaRPr lang="da-DK" sz="600" b="1" dirty="0">
              <a:latin typeface="+mn-lt"/>
              <a:ea typeface="Roboto" panose="020B0604020202020204" charset="0"/>
            </a:endParaRPr>
          </a:p>
        </p:txBody>
      </p:sp>
      <p:sp>
        <p:nvSpPr>
          <p:cNvPr id="86" name="Pladsholder til tekst 3"/>
          <p:cNvSpPr>
            <a:spLocks noGrp="1"/>
          </p:cNvSpPr>
          <p:nvPr>
            <p:custDataLst>
              <p:tags r:id="rId44"/>
            </p:custDataLst>
          </p:nvPr>
        </p:nvSpPr>
        <p:spPr bwMode="auto">
          <a:xfrm>
            <a:off x="8496299" y="262731"/>
            <a:ext cx="55563" cy="111125"/>
          </a:xfrm>
          <a:prstGeom prst="rect">
            <a:avLst/>
          </a:prstGeom>
          <a:noFill/>
          <a:ln w="9525" cmpd="sng" algn="ctr">
            <a:solidFill>
              <a:schemeClr val="tx1"/>
            </a:solidFill>
          </a:ln>
          <a:effectLst/>
          <a:extLst>
            <a:ext uri="{909E8E84-426E-40DD-AFC4-6F175D3DCCD1}">
              <a14:hiddenFill xmlns:a14="http://schemas.microsoft.com/office/drawing/2010/main">
                <a:solidFill>
                  <a:scrgbClr r="0" g="0" b="0"/>
                </a:solidFill>
              </a14:hiddenFill>
            </a:ext>
          </a:extLst>
        </p:spPr>
        <p:txBody>
          <a:bodyPr vert="horz" wrap="none" lIns="0" tIns="9525" rIns="0" bIns="9525"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endParaRPr lang="da-DK" sz="600" b="1" dirty="0">
              <a:latin typeface="+mn-lt"/>
              <a:ea typeface="Roboto" panose="020B0604020202020204" charset="0"/>
            </a:endParaRPr>
          </a:p>
        </p:txBody>
      </p:sp>
      <p:cxnSp>
        <p:nvCxnSpPr>
          <p:cNvPr id="129" name="Lige forbindelse 128"/>
          <p:cNvCxnSpPr>
            <a:cxnSpLocks/>
          </p:cNvCxnSpPr>
          <p:nvPr>
            <p:custDataLst>
              <p:tags r:id="rId45"/>
            </p:custDataLst>
          </p:nvPr>
        </p:nvCxnSpPr>
        <p:spPr bwMode="auto">
          <a:xfrm>
            <a:off x="4375537" y="373855"/>
            <a:ext cx="53437" cy="402375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a:cxnSpLocks/>
          </p:cNvCxnSpPr>
          <p:nvPr>
            <p:custDataLst>
              <p:tags r:id="rId46"/>
            </p:custDataLst>
          </p:nvPr>
        </p:nvCxnSpPr>
        <p:spPr bwMode="auto">
          <a:xfrm>
            <a:off x="353616" y="597223"/>
            <a:ext cx="11720" cy="3810564"/>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a:cxnSpLocks/>
            <a:endCxn id="115" idx="0"/>
          </p:cNvCxnSpPr>
          <p:nvPr>
            <p:custDataLst>
              <p:tags r:id="rId47"/>
            </p:custDataLst>
          </p:nvPr>
        </p:nvCxnSpPr>
        <p:spPr bwMode="auto">
          <a:xfrm flipH="1">
            <a:off x="8547877" y="392895"/>
            <a:ext cx="13316" cy="401102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a:cxnSpLocks/>
          </p:cNvCxnSpPr>
          <p:nvPr>
            <p:custDataLst>
              <p:tags r:id="rId48"/>
            </p:custDataLst>
          </p:nvPr>
        </p:nvCxnSpPr>
        <p:spPr bwMode="auto">
          <a:xfrm flipH="1">
            <a:off x="2649414" y="363771"/>
            <a:ext cx="13635" cy="403815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3" name="Lige forbindelse 132"/>
          <p:cNvCxnSpPr>
            <a:cxnSpLocks/>
          </p:cNvCxnSpPr>
          <p:nvPr>
            <p:custDataLst>
              <p:tags r:id="rId49"/>
            </p:custDataLst>
          </p:nvPr>
        </p:nvCxnSpPr>
        <p:spPr bwMode="auto">
          <a:xfrm>
            <a:off x="7699374" y="392895"/>
            <a:ext cx="17268" cy="400903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Lige forbindelse 131"/>
          <p:cNvCxnSpPr>
            <a:cxnSpLocks/>
            <a:stCxn id="77" idx="2"/>
          </p:cNvCxnSpPr>
          <p:nvPr>
            <p:custDataLst>
              <p:tags r:id="rId50"/>
            </p:custDataLst>
          </p:nvPr>
        </p:nvCxnSpPr>
        <p:spPr bwMode="auto">
          <a:xfrm>
            <a:off x="6858793" y="373855"/>
            <a:ext cx="26548" cy="406800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Lige forbindelse 127"/>
          <p:cNvCxnSpPr>
            <a:cxnSpLocks/>
            <a:stCxn id="29" idx="1"/>
            <a:endCxn id="122" idx="1"/>
          </p:cNvCxnSpPr>
          <p:nvPr>
            <p:custDataLst>
              <p:tags r:id="rId51"/>
            </p:custDataLst>
          </p:nvPr>
        </p:nvCxnSpPr>
        <p:spPr bwMode="auto">
          <a:xfrm>
            <a:off x="3487737" y="318294"/>
            <a:ext cx="39943" cy="4079315"/>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1" name="Lige forbindelse 130"/>
          <p:cNvCxnSpPr>
            <a:cxnSpLocks/>
          </p:cNvCxnSpPr>
          <p:nvPr>
            <p:custDataLst>
              <p:tags r:id="rId52"/>
            </p:custDataLst>
          </p:nvPr>
        </p:nvCxnSpPr>
        <p:spPr bwMode="auto">
          <a:xfrm flipH="1">
            <a:off x="6011468" y="413695"/>
            <a:ext cx="8331" cy="3981744"/>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Lige forbindelse 129"/>
          <p:cNvCxnSpPr>
            <a:cxnSpLocks/>
            <a:stCxn id="68" idx="1"/>
          </p:cNvCxnSpPr>
          <p:nvPr>
            <p:custDataLst>
              <p:tags r:id="rId53"/>
            </p:custDataLst>
          </p:nvPr>
        </p:nvCxnSpPr>
        <p:spPr bwMode="auto">
          <a:xfrm>
            <a:off x="5221287" y="318294"/>
            <a:ext cx="33009" cy="4098603"/>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p:cNvCxnSpPr>
            <a:cxnSpLocks/>
            <a:stCxn id="73" idx="1"/>
          </p:cNvCxnSpPr>
          <p:nvPr>
            <p:custDataLst>
              <p:tags r:id="rId54"/>
            </p:custDataLst>
          </p:nvPr>
        </p:nvCxnSpPr>
        <p:spPr bwMode="auto">
          <a:xfrm flipH="1">
            <a:off x="5973014" y="318294"/>
            <a:ext cx="19798" cy="408949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Lige forbindelse 186"/>
          <p:cNvCxnSpPr>
            <a:cxnSpLocks/>
            <a:stCxn id="74" idx="1"/>
          </p:cNvCxnSpPr>
          <p:nvPr>
            <p:custDataLst>
              <p:tags r:id="rId55"/>
            </p:custDataLst>
          </p:nvPr>
        </p:nvCxnSpPr>
        <p:spPr bwMode="auto">
          <a:xfrm flipH="1">
            <a:off x="6182554" y="318294"/>
            <a:ext cx="2345" cy="408209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Lige forbindelse 188"/>
          <p:cNvCxnSpPr>
            <a:cxnSpLocks/>
            <a:stCxn id="76" idx="1"/>
          </p:cNvCxnSpPr>
          <p:nvPr>
            <p:custDataLst>
              <p:tags r:id="rId56"/>
            </p:custDataLst>
          </p:nvPr>
        </p:nvCxnSpPr>
        <p:spPr bwMode="auto">
          <a:xfrm>
            <a:off x="6570662" y="318294"/>
            <a:ext cx="9330" cy="40680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Lige forbindelse 189"/>
          <p:cNvCxnSpPr>
            <a:cxnSpLocks/>
            <a:stCxn id="77" idx="1"/>
          </p:cNvCxnSpPr>
          <p:nvPr>
            <p:custDataLst>
              <p:tags r:id="rId57"/>
            </p:custDataLst>
          </p:nvPr>
        </p:nvCxnSpPr>
        <p:spPr bwMode="auto">
          <a:xfrm>
            <a:off x="6762749" y="318294"/>
            <a:ext cx="9329" cy="40680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Lige forbindelse 190"/>
          <p:cNvCxnSpPr>
            <a:cxnSpLocks/>
            <a:stCxn id="78" idx="1"/>
          </p:cNvCxnSpPr>
          <p:nvPr>
            <p:custDataLst>
              <p:tags r:id="rId58"/>
            </p:custDataLst>
          </p:nvPr>
        </p:nvCxnSpPr>
        <p:spPr bwMode="auto">
          <a:xfrm>
            <a:off x="6954837" y="318294"/>
            <a:ext cx="39759" cy="4067999"/>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Lige forbindelse 191"/>
          <p:cNvCxnSpPr>
            <a:cxnSpLocks/>
            <a:stCxn id="79" idx="1"/>
          </p:cNvCxnSpPr>
          <p:nvPr>
            <p:custDataLst>
              <p:tags r:id="rId59"/>
            </p:custDataLst>
          </p:nvPr>
        </p:nvCxnSpPr>
        <p:spPr bwMode="auto">
          <a:xfrm>
            <a:off x="7148512" y="318293"/>
            <a:ext cx="9329" cy="40680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Lige forbindelse 192"/>
          <p:cNvCxnSpPr>
            <a:cxnSpLocks/>
            <a:stCxn id="80" idx="1"/>
          </p:cNvCxnSpPr>
          <p:nvPr>
            <p:custDataLst>
              <p:tags r:id="rId60"/>
            </p:custDataLst>
          </p:nvPr>
        </p:nvCxnSpPr>
        <p:spPr bwMode="auto">
          <a:xfrm>
            <a:off x="7340599" y="318294"/>
            <a:ext cx="9329" cy="40680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Lige forbindelse 193"/>
          <p:cNvCxnSpPr>
            <a:cxnSpLocks/>
          </p:cNvCxnSpPr>
          <p:nvPr>
            <p:custDataLst>
              <p:tags r:id="rId61"/>
            </p:custDataLst>
          </p:nvPr>
        </p:nvCxnSpPr>
        <p:spPr bwMode="auto">
          <a:xfrm>
            <a:off x="7534274" y="363771"/>
            <a:ext cx="0" cy="4078084"/>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Lige forbindelse 196"/>
          <p:cNvCxnSpPr>
            <a:cxnSpLocks/>
            <a:stCxn id="84" idx="1"/>
          </p:cNvCxnSpPr>
          <p:nvPr>
            <p:custDataLst>
              <p:tags r:id="rId62"/>
            </p:custDataLst>
          </p:nvPr>
        </p:nvCxnSpPr>
        <p:spPr bwMode="auto">
          <a:xfrm>
            <a:off x="8112123" y="318294"/>
            <a:ext cx="7945" cy="406800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Lige forbindelse 197"/>
          <p:cNvCxnSpPr>
            <a:cxnSpLocks/>
            <a:stCxn id="85" idx="1"/>
          </p:cNvCxnSpPr>
          <p:nvPr>
            <p:custDataLst>
              <p:tags r:id="rId63"/>
            </p:custDataLst>
          </p:nvPr>
        </p:nvCxnSpPr>
        <p:spPr bwMode="auto">
          <a:xfrm>
            <a:off x="8304212" y="318294"/>
            <a:ext cx="9330" cy="3495997"/>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Lige forbindelse 198"/>
          <p:cNvCxnSpPr>
            <a:cxnSpLocks/>
          </p:cNvCxnSpPr>
          <p:nvPr>
            <p:custDataLst>
              <p:tags r:id="rId64"/>
            </p:custDataLst>
          </p:nvPr>
        </p:nvCxnSpPr>
        <p:spPr bwMode="auto">
          <a:xfrm>
            <a:off x="8496299" y="392895"/>
            <a:ext cx="9330" cy="3421396"/>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Lige forbindelse 195"/>
          <p:cNvCxnSpPr>
            <a:cxnSpLocks/>
          </p:cNvCxnSpPr>
          <p:nvPr>
            <p:custDataLst>
              <p:tags r:id="rId65"/>
            </p:custDataLst>
          </p:nvPr>
        </p:nvCxnSpPr>
        <p:spPr bwMode="auto">
          <a:xfrm>
            <a:off x="7918247" y="413695"/>
            <a:ext cx="1716" cy="397259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Lige forbindelse 169"/>
          <p:cNvCxnSpPr>
            <a:cxnSpLocks/>
          </p:cNvCxnSpPr>
          <p:nvPr>
            <p:custDataLst>
              <p:tags r:id="rId66"/>
            </p:custDataLst>
          </p:nvPr>
        </p:nvCxnSpPr>
        <p:spPr bwMode="auto">
          <a:xfrm>
            <a:off x="2717620" y="309479"/>
            <a:ext cx="25959" cy="4092449"/>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Lige forbindelse 170"/>
          <p:cNvCxnSpPr>
            <a:cxnSpLocks/>
            <a:stCxn id="26" idx="1"/>
          </p:cNvCxnSpPr>
          <p:nvPr>
            <p:custDataLst>
              <p:tags r:id="rId67"/>
            </p:custDataLst>
          </p:nvPr>
        </p:nvCxnSpPr>
        <p:spPr bwMode="auto">
          <a:xfrm flipH="1">
            <a:off x="2903674" y="318293"/>
            <a:ext cx="9097" cy="408363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Lige forbindelse 171"/>
          <p:cNvCxnSpPr>
            <a:cxnSpLocks/>
            <a:stCxn id="26" idx="3"/>
          </p:cNvCxnSpPr>
          <p:nvPr>
            <p:custDataLst>
              <p:tags r:id="rId68"/>
            </p:custDataLst>
          </p:nvPr>
        </p:nvCxnSpPr>
        <p:spPr bwMode="auto">
          <a:xfrm>
            <a:off x="3104859" y="318293"/>
            <a:ext cx="0" cy="408363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Lige forbindelse 172"/>
          <p:cNvCxnSpPr>
            <a:cxnSpLocks/>
          </p:cNvCxnSpPr>
          <p:nvPr>
            <p:custDataLst>
              <p:tags r:id="rId69"/>
            </p:custDataLst>
          </p:nvPr>
        </p:nvCxnSpPr>
        <p:spPr bwMode="auto">
          <a:xfrm>
            <a:off x="3304477" y="355594"/>
            <a:ext cx="14286" cy="4015030"/>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4" name="Lige forbindelse 173"/>
          <p:cNvCxnSpPr>
            <a:cxnSpLocks/>
            <a:stCxn id="30" idx="1"/>
          </p:cNvCxnSpPr>
          <p:nvPr>
            <p:custDataLst>
              <p:tags r:id="rId70"/>
            </p:custDataLst>
          </p:nvPr>
        </p:nvCxnSpPr>
        <p:spPr bwMode="auto">
          <a:xfrm flipH="1">
            <a:off x="3648416" y="318294"/>
            <a:ext cx="31408" cy="4083634"/>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p:cNvCxnSpPr>
            <a:cxnSpLocks/>
            <a:stCxn id="31" idx="1"/>
          </p:cNvCxnSpPr>
          <p:nvPr>
            <p:custDataLst>
              <p:tags r:id="rId71"/>
            </p:custDataLst>
          </p:nvPr>
        </p:nvCxnSpPr>
        <p:spPr bwMode="auto">
          <a:xfrm flipH="1">
            <a:off x="3851920" y="318294"/>
            <a:ext cx="21579" cy="4070659"/>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Lige forbindelse 175"/>
          <p:cNvCxnSpPr>
            <a:cxnSpLocks/>
            <a:stCxn id="32" idx="1"/>
          </p:cNvCxnSpPr>
          <p:nvPr>
            <p:custDataLst>
              <p:tags r:id="rId72"/>
            </p:custDataLst>
          </p:nvPr>
        </p:nvCxnSpPr>
        <p:spPr bwMode="auto">
          <a:xfrm flipH="1">
            <a:off x="4053338" y="318294"/>
            <a:ext cx="12249" cy="3775494"/>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p:cNvCxnSpPr>
            <a:cxnSpLocks/>
            <a:stCxn id="33" idx="1"/>
          </p:cNvCxnSpPr>
          <p:nvPr>
            <p:custDataLst>
              <p:tags r:id="rId73"/>
            </p:custDataLst>
          </p:nvPr>
        </p:nvCxnSpPr>
        <p:spPr bwMode="auto">
          <a:xfrm>
            <a:off x="4259262" y="318294"/>
            <a:ext cx="9330" cy="4043657"/>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8" name="Lige forbindelse 177"/>
          <p:cNvCxnSpPr>
            <a:cxnSpLocks/>
            <a:stCxn id="34" idx="1"/>
          </p:cNvCxnSpPr>
          <p:nvPr>
            <p:custDataLst>
              <p:tags r:id="rId74"/>
            </p:custDataLst>
          </p:nvPr>
        </p:nvCxnSpPr>
        <p:spPr bwMode="auto">
          <a:xfrm>
            <a:off x="4451349" y="318294"/>
            <a:ext cx="0" cy="4070659"/>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Lige forbindelse 179"/>
          <p:cNvCxnSpPr>
            <a:cxnSpLocks/>
            <a:stCxn id="35" idx="3"/>
          </p:cNvCxnSpPr>
          <p:nvPr>
            <p:custDataLst>
              <p:tags r:id="rId75"/>
            </p:custDataLst>
          </p:nvPr>
        </p:nvCxnSpPr>
        <p:spPr bwMode="auto">
          <a:xfrm>
            <a:off x="4837112" y="318294"/>
            <a:ext cx="0" cy="409012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1" name="Lige forbindelse 180"/>
          <p:cNvCxnSpPr>
            <a:cxnSpLocks/>
            <a:stCxn id="37" idx="1"/>
          </p:cNvCxnSpPr>
          <p:nvPr>
            <p:custDataLst>
              <p:tags r:id="rId76"/>
            </p:custDataLst>
          </p:nvPr>
        </p:nvCxnSpPr>
        <p:spPr bwMode="auto">
          <a:xfrm>
            <a:off x="5029199" y="318294"/>
            <a:ext cx="0" cy="409860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Lige forbindelse 181"/>
          <p:cNvCxnSpPr>
            <a:cxnSpLocks/>
          </p:cNvCxnSpPr>
          <p:nvPr>
            <p:custDataLst>
              <p:tags r:id="rId77"/>
            </p:custDataLst>
          </p:nvPr>
        </p:nvCxnSpPr>
        <p:spPr bwMode="auto">
          <a:xfrm>
            <a:off x="5237193" y="326547"/>
            <a:ext cx="17658" cy="4082095"/>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p:cNvCxnSpPr>
            <a:cxnSpLocks/>
            <a:stCxn id="70" idx="1"/>
          </p:cNvCxnSpPr>
          <p:nvPr>
            <p:custDataLst>
              <p:tags r:id="rId78"/>
            </p:custDataLst>
          </p:nvPr>
        </p:nvCxnSpPr>
        <p:spPr bwMode="auto">
          <a:xfrm>
            <a:off x="5414962" y="318294"/>
            <a:ext cx="0" cy="4070659"/>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p:cNvCxnSpPr/>
          <p:nvPr>
            <p:custDataLst>
              <p:tags r:id="rId79"/>
            </p:custDataLst>
          </p:nvPr>
        </p:nvCxnSpPr>
        <p:spPr bwMode="auto">
          <a:xfrm>
            <a:off x="361754" y="3743154"/>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Lige forbindelse 56"/>
          <p:cNvCxnSpPr>
            <a:cxnSpLocks/>
          </p:cNvCxnSpPr>
          <p:nvPr>
            <p:custDataLst>
              <p:tags r:id="rId80"/>
            </p:custDataLst>
          </p:nvPr>
        </p:nvCxnSpPr>
        <p:spPr bwMode="auto">
          <a:xfrm>
            <a:off x="363342" y="85574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81"/>
            </p:custDataLst>
          </p:nvPr>
        </p:nvCxnSpPr>
        <p:spPr bwMode="auto">
          <a:xfrm>
            <a:off x="361754" y="1065463"/>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82"/>
            </p:custDataLst>
          </p:nvPr>
        </p:nvCxnSpPr>
        <p:spPr bwMode="auto">
          <a:xfrm>
            <a:off x="363342" y="186007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83"/>
            </p:custDataLst>
          </p:nvPr>
        </p:nvCxnSpPr>
        <p:spPr bwMode="auto">
          <a:xfrm>
            <a:off x="361754" y="2205757"/>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Lige forbindelse 43"/>
          <p:cNvCxnSpPr/>
          <p:nvPr>
            <p:custDataLst>
              <p:tags r:id="rId84"/>
            </p:custDataLst>
          </p:nvPr>
        </p:nvCxnSpPr>
        <p:spPr bwMode="auto">
          <a:xfrm>
            <a:off x="361754" y="3452013"/>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85"/>
            </p:custDataLst>
          </p:nvPr>
        </p:nvCxnSpPr>
        <p:spPr bwMode="auto">
          <a:xfrm>
            <a:off x="326230" y="2517281"/>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Lige forbindelse 249"/>
          <p:cNvCxnSpPr/>
          <p:nvPr>
            <p:custDataLst>
              <p:tags r:id="rId86"/>
            </p:custDataLst>
          </p:nvPr>
        </p:nvCxnSpPr>
        <p:spPr bwMode="auto">
          <a:xfrm>
            <a:off x="428702" y="2810261"/>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p:cNvCxnSpPr/>
          <p:nvPr>
            <p:custDataLst>
              <p:tags r:id="rId87"/>
            </p:custDataLst>
          </p:nvPr>
        </p:nvCxnSpPr>
        <p:spPr bwMode="auto">
          <a:xfrm>
            <a:off x="381289" y="3128369"/>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88"/>
            </p:custDataLst>
          </p:nvPr>
        </p:nvCxnSpPr>
        <p:spPr bwMode="auto">
          <a:xfrm>
            <a:off x="363342" y="1582266"/>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a:cxnSpLocks/>
          </p:cNvCxnSpPr>
          <p:nvPr>
            <p:custDataLst>
              <p:tags r:id="rId89"/>
            </p:custDataLst>
          </p:nvPr>
        </p:nvCxnSpPr>
        <p:spPr bwMode="auto">
          <a:xfrm>
            <a:off x="368499" y="4396069"/>
            <a:ext cx="81817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a:cxnSpLocks/>
          </p:cNvCxnSpPr>
          <p:nvPr/>
        </p:nvCxnSpPr>
        <p:spPr bwMode="auto">
          <a:xfrm>
            <a:off x="363342" y="597223"/>
            <a:ext cx="81978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5" name="Rektangel 224"/>
          <p:cNvSpPr/>
          <p:nvPr>
            <p:custDataLst>
              <p:tags r:id="rId90"/>
            </p:custDataLst>
          </p:nvPr>
        </p:nvSpPr>
        <p:spPr bwMode="auto">
          <a:xfrm>
            <a:off x="7749980" y="738511"/>
            <a:ext cx="495300"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23" name="Rektangel 222"/>
          <p:cNvSpPr/>
          <p:nvPr>
            <p:custDataLst>
              <p:tags r:id="rId91"/>
            </p:custDataLst>
          </p:nvPr>
        </p:nvSpPr>
        <p:spPr bwMode="auto">
          <a:xfrm>
            <a:off x="6049131" y="745653"/>
            <a:ext cx="550863"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18" name="Rektangel 217"/>
          <p:cNvSpPr/>
          <p:nvPr>
            <p:custDataLst>
              <p:tags r:id="rId92"/>
            </p:custDataLst>
          </p:nvPr>
        </p:nvSpPr>
        <p:spPr bwMode="auto">
          <a:xfrm>
            <a:off x="4516242" y="726603"/>
            <a:ext cx="660400" cy="98425"/>
          </a:xfrm>
          <a:prstGeom prst="rect">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23" name="Ligebenet trekant 122"/>
          <p:cNvSpPr/>
          <p:nvPr>
            <p:custDataLst>
              <p:tags r:id="rId93"/>
            </p:custDataLst>
          </p:nvPr>
        </p:nvSpPr>
        <p:spPr bwMode="auto">
          <a:xfrm rot="10800000">
            <a:off x="3840238" y="4519777"/>
            <a:ext cx="212725" cy="107950"/>
          </a:xfrm>
          <a:prstGeom prst="triangle">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22" name="Kantet højreparentes 121"/>
          <p:cNvSpPr/>
          <p:nvPr>
            <p:custDataLst>
              <p:tags r:id="rId94"/>
            </p:custDataLst>
          </p:nvPr>
        </p:nvSpPr>
        <p:spPr bwMode="auto">
          <a:xfrm rot="5400000">
            <a:off x="3914236" y="4011052"/>
            <a:ext cx="107950" cy="881063"/>
          </a:xfrm>
          <a:prstGeom prst="rightBracket">
            <a:avLst>
              <a:gd name="adj" fmla="val 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1200"/>
          </a:p>
        </p:txBody>
      </p:sp>
      <p:sp>
        <p:nvSpPr>
          <p:cNvPr id="115" name="Kantet højreparentes 114"/>
          <p:cNvSpPr/>
          <p:nvPr>
            <p:custDataLst>
              <p:tags r:id="rId95"/>
            </p:custDataLst>
          </p:nvPr>
        </p:nvSpPr>
        <p:spPr bwMode="auto">
          <a:xfrm rot="5400000">
            <a:off x="8333564" y="4297560"/>
            <a:ext cx="107950" cy="320675"/>
          </a:xfrm>
          <a:prstGeom prst="rightBracket">
            <a:avLst>
              <a:gd name="adj" fmla="val 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rgbClr r="0" g="0" b="0"/>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a-DK" sz="1200"/>
          </a:p>
        </p:txBody>
      </p:sp>
      <p:sp>
        <p:nvSpPr>
          <p:cNvPr id="116" name="Ligebenet trekant 115"/>
          <p:cNvSpPr/>
          <p:nvPr>
            <p:custDataLst>
              <p:tags r:id="rId96"/>
            </p:custDataLst>
          </p:nvPr>
        </p:nvSpPr>
        <p:spPr bwMode="auto">
          <a:xfrm rot="10800000">
            <a:off x="8287407" y="4525825"/>
            <a:ext cx="212725" cy="107950"/>
          </a:xfrm>
          <a:prstGeom prst="triangle">
            <a:avLst/>
          </a:prstGeom>
          <a:solidFill>
            <a:schemeClr val="tx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5" name="Ligebenet trekant 14"/>
          <p:cNvSpPr/>
          <p:nvPr>
            <p:custDataLst>
              <p:tags r:id="rId97"/>
            </p:custDataLst>
          </p:nvPr>
        </p:nvSpPr>
        <p:spPr bwMode="gray">
          <a:xfrm>
            <a:off x="7926192" y="921866"/>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Ligebenet trekant 2"/>
          <p:cNvSpPr/>
          <p:nvPr>
            <p:custDataLst>
              <p:tags r:id="rId98"/>
            </p:custDataLst>
          </p:nvPr>
        </p:nvSpPr>
        <p:spPr bwMode="gray">
          <a:xfrm>
            <a:off x="5998967" y="921866"/>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6" name="Pladsholder til tekst 3"/>
          <p:cNvSpPr>
            <a:spLocks noGrp="1"/>
          </p:cNvSpPr>
          <p:nvPr>
            <p:custDataLst>
              <p:tags r:id="rId99"/>
            </p:custDataLst>
          </p:nvPr>
        </p:nvSpPr>
        <p:spPr bwMode="auto">
          <a:xfrm>
            <a:off x="413128" y="3491364"/>
            <a:ext cx="188913" cy="92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00" b="1" dirty="0">
                <a:latin typeface="Calibri" panose="020F0502020204030204" pitchFamily="34" charset="0"/>
                <a:cs typeface="Calibri" panose="020F0502020204030204" pitchFamily="34" charset="0"/>
              </a:rPr>
              <a:t>Leverance 8 </a:t>
            </a:r>
            <a:r>
              <a:rPr lang="da-DK" sz="800" dirty="0">
                <a:latin typeface="Calibri" panose="020F0502020204030204" pitchFamily="34" charset="0"/>
                <a:cs typeface="Calibri" panose="020F0502020204030204" pitchFamily="34" charset="0"/>
              </a:rPr>
              <a:t>Fælles retningslinjer for håndtering </a:t>
            </a:r>
          </a:p>
          <a:p>
            <a:pPr marL="0" indent="0">
              <a:spcBef>
                <a:spcPct val="0"/>
              </a:spcBef>
              <a:spcAft>
                <a:spcPct val="0"/>
              </a:spcAft>
              <a:buNone/>
            </a:pPr>
            <a:r>
              <a:rPr lang="da-DK" sz="800" dirty="0">
                <a:latin typeface="Calibri" panose="020F0502020204030204" pitchFamily="34" charset="0"/>
                <a:cs typeface="Calibri" panose="020F0502020204030204" pitchFamily="34" charset="0"/>
              </a:rPr>
              <a:t>af fortrolighed</a:t>
            </a:r>
            <a:endParaRPr lang="da-DK" altLang="en-US" sz="800" dirty="0">
              <a:latin typeface="Calibri" panose="020F0502020204030204" pitchFamily="34" charset="0"/>
              <a:cs typeface="Calibri" panose="020F0502020204030204" pitchFamily="34" charset="0"/>
            </a:endParaRPr>
          </a:p>
        </p:txBody>
      </p:sp>
      <p:sp>
        <p:nvSpPr>
          <p:cNvPr id="256" name="Pladsholder til tekst 3"/>
          <p:cNvSpPr>
            <a:spLocks noGrp="1"/>
          </p:cNvSpPr>
          <p:nvPr>
            <p:custDataLst>
              <p:tags r:id="rId100"/>
            </p:custDataLst>
          </p:nvPr>
        </p:nvSpPr>
        <p:spPr bwMode="auto">
          <a:xfrm>
            <a:off x="434779" y="920279"/>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FFD-møder</a:t>
            </a:r>
            <a:endParaRPr lang="da-DK" sz="825" dirty="0">
              <a:latin typeface="+mn-lt"/>
            </a:endParaRPr>
          </a:p>
        </p:txBody>
      </p:sp>
      <p:sp>
        <p:nvSpPr>
          <p:cNvPr id="251" name="Pladsholder til tekst 3"/>
          <p:cNvSpPr>
            <a:spLocks noGrp="1"/>
          </p:cNvSpPr>
          <p:nvPr>
            <p:custDataLst>
              <p:tags r:id="rId101"/>
            </p:custDataLst>
          </p:nvPr>
        </p:nvSpPr>
        <p:spPr bwMode="auto">
          <a:xfrm>
            <a:off x="423225" y="3581319"/>
            <a:ext cx="188913" cy="92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endParaRPr lang="da-DK" sz="600" dirty="0">
              <a:latin typeface="+mn-lt"/>
            </a:endParaRPr>
          </a:p>
        </p:txBody>
      </p:sp>
      <p:sp>
        <p:nvSpPr>
          <p:cNvPr id="240" name="Pladsholder til tekst 3"/>
          <p:cNvSpPr>
            <a:spLocks noGrp="1"/>
          </p:cNvSpPr>
          <p:nvPr>
            <p:custDataLst>
              <p:tags r:id="rId102"/>
            </p:custDataLst>
          </p:nvPr>
        </p:nvSpPr>
        <p:spPr bwMode="auto">
          <a:xfrm>
            <a:off x="434779" y="3344391"/>
            <a:ext cx="188913" cy="92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endParaRPr lang="da-DK" sz="600" dirty="0">
              <a:latin typeface="+mn-lt"/>
            </a:endParaRPr>
          </a:p>
        </p:txBody>
      </p:sp>
      <p:sp>
        <p:nvSpPr>
          <p:cNvPr id="13" name="Pladsholder til tekst 3"/>
          <p:cNvSpPr>
            <a:spLocks noGrp="1"/>
          </p:cNvSpPr>
          <p:nvPr>
            <p:custDataLst>
              <p:tags r:id="rId103"/>
            </p:custDataLst>
          </p:nvPr>
        </p:nvSpPr>
        <p:spPr bwMode="auto">
          <a:xfrm>
            <a:off x="124954" y="44070"/>
            <a:ext cx="131603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TAU</a:t>
            </a:r>
            <a:endParaRPr lang="da-DK" sz="1050" b="1" dirty="0">
              <a:latin typeface="+mn-lt"/>
            </a:endParaRPr>
          </a:p>
        </p:txBody>
      </p:sp>
      <p:sp>
        <p:nvSpPr>
          <p:cNvPr id="8" name="Pladsholder til tekst 3"/>
          <p:cNvSpPr>
            <a:spLocks noGrp="1"/>
          </p:cNvSpPr>
          <p:nvPr>
            <p:custDataLst>
              <p:tags r:id="rId104"/>
            </p:custDataLst>
          </p:nvPr>
        </p:nvSpPr>
        <p:spPr bwMode="auto">
          <a:xfrm>
            <a:off x="434778" y="1123479"/>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p:nvSpPr>
          <p:cNvPr id="12" name="Pladsholder til tekst 3"/>
          <p:cNvSpPr>
            <a:spLocks noGrp="1"/>
          </p:cNvSpPr>
          <p:nvPr>
            <p:custDataLst>
              <p:tags r:id="rId105"/>
            </p:custDataLst>
          </p:nvPr>
        </p:nvSpPr>
        <p:spPr bwMode="auto">
          <a:xfrm>
            <a:off x="381289" y="2551436"/>
            <a:ext cx="2081403"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endParaRPr lang="da-DK" sz="800" dirty="0">
              <a:solidFill>
                <a:schemeClr val="dk1"/>
              </a:solidFill>
              <a:latin typeface="Calibri" panose="020F0502020204030204" pitchFamily="34" charset="0"/>
              <a:cs typeface="Calibri" panose="020F0502020204030204" pitchFamily="34" charset="0"/>
            </a:endParaRPr>
          </a:p>
        </p:txBody>
      </p:sp>
      <p:sp>
        <p:nvSpPr>
          <p:cNvPr id="120" name="Pladsholder til tekst 3"/>
          <p:cNvSpPr>
            <a:spLocks noGrp="1"/>
          </p:cNvSpPr>
          <p:nvPr>
            <p:custDataLst>
              <p:tags r:id="rId106"/>
            </p:custDataLst>
          </p:nvPr>
        </p:nvSpPr>
        <p:spPr bwMode="auto">
          <a:xfrm>
            <a:off x="3619575" y="4593281"/>
            <a:ext cx="654050" cy="136922"/>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00" dirty="0">
                <a:latin typeface="+mn-lt"/>
              </a:rPr>
              <a:t>Sommerferie</a:t>
            </a:r>
            <a:endParaRPr lang="da-DK" sz="1000" dirty="0">
              <a:latin typeface="+mn-lt"/>
            </a:endParaRPr>
          </a:p>
        </p:txBody>
      </p:sp>
      <p:sp>
        <p:nvSpPr>
          <p:cNvPr id="10" name="Pladsholder til tekst 3"/>
          <p:cNvSpPr>
            <a:spLocks noGrp="1"/>
          </p:cNvSpPr>
          <p:nvPr/>
        </p:nvSpPr>
        <p:spPr bwMode="auto">
          <a:xfrm>
            <a:off x="413387" y="1919738"/>
            <a:ext cx="2143125" cy="2000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00" b="1" dirty="0">
                <a:latin typeface="Calibri" panose="020F0502020204030204" pitchFamily="34" charset="0"/>
                <a:cs typeface="Calibri" panose="020F0502020204030204" pitchFamily="34" charset="0"/>
              </a:rPr>
              <a:t>Leverance 3: </a:t>
            </a:r>
            <a:r>
              <a:rPr lang="da-DK" sz="800" dirty="0">
                <a:latin typeface="Calibri" panose="020F0502020204030204" pitchFamily="34" charset="0"/>
                <a:cs typeface="Calibri" panose="020F0502020204030204" pitchFamily="34" charset="0"/>
              </a:rPr>
              <a:t>Fælles retningslinjer for dataformater og </a:t>
            </a:r>
            <a:br>
              <a:rPr lang="da-DK" sz="800" dirty="0">
                <a:latin typeface="Calibri" panose="020F0502020204030204" pitchFamily="34" charset="0"/>
                <a:cs typeface="Calibri" panose="020F0502020204030204" pitchFamily="34" charset="0"/>
              </a:rPr>
            </a:br>
            <a:r>
              <a:rPr lang="da-DK" sz="800" dirty="0">
                <a:latin typeface="Calibri" panose="020F0502020204030204" pitchFamily="34" charset="0"/>
                <a:cs typeface="Calibri" panose="020F0502020204030204" pitchFamily="34" charset="0"/>
              </a:rPr>
              <a:t>metadata</a:t>
            </a:r>
          </a:p>
        </p:txBody>
      </p:sp>
      <p:sp>
        <p:nvSpPr>
          <p:cNvPr id="113" name="Pladsholder til tekst 3"/>
          <p:cNvSpPr>
            <a:spLocks noGrp="1"/>
          </p:cNvSpPr>
          <p:nvPr>
            <p:custDataLst>
              <p:tags r:id="rId107"/>
            </p:custDataLst>
          </p:nvPr>
        </p:nvSpPr>
        <p:spPr bwMode="auto">
          <a:xfrm>
            <a:off x="8163793" y="4641332"/>
            <a:ext cx="431800" cy="136922"/>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900" dirty="0">
                <a:latin typeface="+mn-lt"/>
              </a:rPr>
              <a:t>Juleferie</a:t>
            </a:r>
            <a:endParaRPr lang="da-DK" sz="1050" dirty="0">
              <a:latin typeface="+mn-lt"/>
            </a:endParaRPr>
          </a:p>
        </p:txBody>
      </p:sp>
      <p:sp>
        <p:nvSpPr>
          <p:cNvPr id="11" name="Pladsholder til tekst 3"/>
          <p:cNvSpPr>
            <a:spLocks noGrp="1"/>
          </p:cNvSpPr>
          <p:nvPr>
            <p:custDataLst>
              <p:tags r:id="rId108"/>
            </p:custDataLst>
          </p:nvPr>
        </p:nvSpPr>
        <p:spPr bwMode="auto">
          <a:xfrm>
            <a:off x="391230" y="2259237"/>
            <a:ext cx="1974850" cy="344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00" b="1" dirty="0">
                <a:latin typeface="Calibri" panose="020F0502020204030204" pitchFamily="34" charset="0"/>
                <a:cs typeface="Calibri" panose="020F0502020204030204" pitchFamily="34" charset="0"/>
              </a:rPr>
              <a:t>Leverance 4: </a:t>
            </a:r>
            <a:r>
              <a:rPr lang="da-DK" sz="800" dirty="0">
                <a:latin typeface="Calibri" panose="020F0502020204030204" pitchFamily="34" charset="0"/>
                <a:cs typeface="Calibri" panose="020F0502020204030204" pitchFamily="34" charset="0"/>
              </a:rPr>
              <a:t>Fælles retningslinjer vedr. datakvalitet og</a:t>
            </a:r>
            <a:br>
              <a:rPr lang="da-DK" sz="800" dirty="0">
                <a:latin typeface="Calibri" panose="020F0502020204030204" pitchFamily="34" charset="0"/>
                <a:cs typeface="Calibri" panose="020F0502020204030204" pitchFamily="34" charset="0"/>
              </a:rPr>
            </a:br>
            <a:r>
              <a:rPr lang="da-DK" sz="800" dirty="0">
                <a:latin typeface="Calibri" panose="020F0502020204030204" pitchFamily="34" charset="0"/>
                <a:cs typeface="Calibri" panose="020F0502020204030204" pitchFamily="34" charset="0"/>
              </a:rPr>
              <a:t> validering</a:t>
            </a:r>
          </a:p>
        </p:txBody>
      </p:sp>
      <p:sp>
        <p:nvSpPr>
          <p:cNvPr id="167" name="Pladsholder til tekst 3"/>
          <p:cNvSpPr>
            <a:spLocks noGrp="1"/>
          </p:cNvSpPr>
          <p:nvPr>
            <p:custDataLst>
              <p:tags r:id="rId109"/>
            </p:custDataLst>
          </p:nvPr>
        </p:nvSpPr>
        <p:spPr bwMode="auto">
          <a:xfrm>
            <a:off x="387829" y="2838969"/>
            <a:ext cx="2030923" cy="30956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00" b="1" dirty="0">
                <a:latin typeface="Calibri" panose="020F0502020204030204" pitchFamily="34" charset="0"/>
                <a:cs typeface="Calibri" panose="020F0502020204030204" pitchFamily="34" charset="0"/>
              </a:rPr>
              <a:t>Leverance 6: </a:t>
            </a:r>
            <a:r>
              <a:rPr lang="da-DK" sz="800" dirty="0">
                <a:latin typeface="Calibri" panose="020F0502020204030204" pitchFamily="34" charset="0"/>
                <a:cs typeface="Calibri" panose="020F0502020204030204" pitchFamily="34" charset="0"/>
              </a:rPr>
              <a:t>Fælles retningslinjer for forsynings</a:t>
            </a:r>
            <a:br>
              <a:rPr lang="da-DK" sz="800" dirty="0">
                <a:latin typeface="Calibri" panose="020F0502020204030204" pitchFamily="34" charset="0"/>
                <a:cs typeface="Calibri" panose="020F0502020204030204" pitchFamily="34" charset="0"/>
              </a:rPr>
            </a:br>
            <a:r>
              <a:rPr lang="da-DK" sz="800" dirty="0">
                <a:latin typeface="Calibri" panose="020F0502020204030204" pitchFamily="34" charset="0"/>
                <a:cs typeface="Calibri" panose="020F0502020204030204" pitchFamily="34" charset="0"/>
              </a:rPr>
              <a:t>-sektorens anvendelse af grunddata, herunder adresser</a:t>
            </a:r>
            <a:r>
              <a:rPr lang="da-DK" altLang="en-US" sz="800" b="1" dirty="0">
                <a:latin typeface="Calibri" panose="020F0502020204030204" pitchFamily="34" charset="0"/>
                <a:cs typeface="Calibri" panose="020F0502020204030204" pitchFamily="34" charset="0"/>
              </a:rPr>
              <a:t> </a:t>
            </a:r>
            <a:endParaRPr lang="da-DK" sz="800" dirty="0">
              <a:solidFill>
                <a:schemeClr val="dk1"/>
              </a:solidFill>
              <a:latin typeface="Calibri" panose="020F0502020204030204" pitchFamily="34" charset="0"/>
              <a:cs typeface="Calibri" panose="020F0502020204030204" pitchFamily="34" charset="0"/>
            </a:endParaRPr>
          </a:p>
          <a:p>
            <a:pPr marL="0" indent="0">
              <a:spcBef>
                <a:spcPct val="0"/>
              </a:spcBef>
              <a:spcAft>
                <a:spcPct val="0"/>
              </a:spcAft>
              <a:buNone/>
            </a:pPr>
            <a:endParaRPr lang="da-DK" altLang="en-US" sz="800" dirty="0">
              <a:latin typeface="Calibri" panose="020F0502020204030204" pitchFamily="34" charset="0"/>
              <a:cs typeface="Calibri" panose="020F0502020204030204" pitchFamily="34" charset="0"/>
            </a:endParaRPr>
          </a:p>
          <a:p>
            <a:pPr marL="0" indent="0">
              <a:spcBef>
                <a:spcPct val="0"/>
              </a:spcBef>
              <a:spcAft>
                <a:spcPct val="0"/>
              </a:spcAft>
              <a:buNone/>
            </a:pPr>
            <a:r>
              <a:rPr lang="da-DK" altLang="en-US" sz="600" b="1" dirty="0"/>
              <a:t/>
            </a:r>
            <a:br>
              <a:rPr lang="da-DK" altLang="en-US" sz="600" b="1" dirty="0"/>
            </a:br>
            <a:endParaRPr lang="da-DK" sz="600" dirty="0"/>
          </a:p>
        </p:txBody>
      </p:sp>
      <p:sp>
        <p:nvSpPr>
          <p:cNvPr id="6" name="Pladsholder til tekst 3"/>
          <p:cNvSpPr>
            <a:spLocks noGrp="1"/>
          </p:cNvSpPr>
          <p:nvPr/>
        </p:nvSpPr>
        <p:spPr bwMode="auto">
          <a:xfrm>
            <a:off x="423838" y="682947"/>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a:t>
            </a:r>
            <a:r>
              <a:rPr lang="da-DK" altLang="en-US" sz="825" dirty="0" err="1">
                <a:latin typeface="+mn-lt"/>
              </a:rPr>
              <a:t>DUG’erne</a:t>
            </a:r>
            <a:endParaRPr lang="da-DK" sz="825" dirty="0">
              <a:latin typeface="+mn-lt"/>
            </a:endParaRPr>
          </a:p>
        </p:txBody>
      </p:sp>
      <p:sp>
        <p:nvSpPr>
          <p:cNvPr id="221" name="Pladsholder til tekst 3"/>
          <p:cNvSpPr>
            <a:spLocks noGrp="1"/>
          </p:cNvSpPr>
          <p:nvPr>
            <p:custDataLst>
              <p:tags r:id="rId110"/>
            </p:custDataLst>
          </p:nvPr>
        </p:nvSpPr>
        <p:spPr bwMode="auto">
          <a:xfrm>
            <a:off x="407175" y="3188661"/>
            <a:ext cx="188913" cy="920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00" b="1" dirty="0">
                <a:latin typeface="Calibri" panose="020F0502020204030204" pitchFamily="34" charset="0"/>
                <a:cs typeface="Calibri" panose="020F0502020204030204" pitchFamily="34" charset="0"/>
              </a:rPr>
              <a:t>Leverance 7: </a:t>
            </a:r>
            <a:r>
              <a:rPr lang="da-DK" sz="800" dirty="0">
                <a:solidFill>
                  <a:schemeClr val="dk1"/>
                </a:solidFill>
                <a:latin typeface="Calibri" panose="020F0502020204030204" pitchFamily="34" charset="0"/>
                <a:cs typeface="Calibri" panose="020F0502020204030204" pitchFamily="34" charset="0"/>
              </a:rPr>
              <a:t>Analyse af Løsninger af samtykke </a:t>
            </a:r>
            <a:br>
              <a:rPr lang="da-DK" sz="800" dirty="0">
                <a:solidFill>
                  <a:schemeClr val="dk1"/>
                </a:solidFill>
                <a:latin typeface="Calibri" panose="020F0502020204030204" pitchFamily="34" charset="0"/>
                <a:cs typeface="Calibri" panose="020F0502020204030204" pitchFamily="34" charset="0"/>
              </a:rPr>
            </a:br>
            <a:r>
              <a:rPr lang="da-DK" sz="800" dirty="0">
                <a:solidFill>
                  <a:schemeClr val="dk1"/>
                </a:solidFill>
                <a:latin typeface="Calibri" panose="020F0502020204030204" pitchFamily="34" charset="0"/>
                <a:cs typeface="Calibri" panose="020F0502020204030204" pitchFamily="34" charset="0"/>
              </a:rPr>
              <a:t>til 3.part.</a:t>
            </a:r>
          </a:p>
          <a:p>
            <a:pPr marL="0" indent="0">
              <a:spcBef>
                <a:spcPct val="0"/>
              </a:spcBef>
              <a:spcAft>
                <a:spcPct val="0"/>
              </a:spcAft>
              <a:buNone/>
            </a:pPr>
            <a:endParaRPr lang="da-DK" sz="600" dirty="0">
              <a:latin typeface="+mn-lt"/>
            </a:endParaRPr>
          </a:p>
        </p:txBody>
      </p:sp>
      <p:sp>
        <p:nvSpPr>
          <p:cNvPr id="143" name="Pladsholder til tekst 3"/>
          <p:cNvSpPr>
            <a:spLocks noGrp="1"/>
          </p:cNvSpPr>
          <p:nvPr>
            <p:custDataLst>
              <p:tags r:id="rId111"/>
            </p:custDataLst>
          </p:nvPr>
        </p:nvSpPr>
        <p:spPr bwMode="auto">
          <a:xfrm>
            <a:off x="5794179" y="1058391"/>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r>
              <a:rPr lang="da-DK" sz="800" dirty="0">
                <a:solidFill>
                  <a:schemeClr val="bg1"/>
                </a:solidFill>
                <a:latin typeface="+mn-lt"/>
              </a:rPr>
              <a:t>02-10-2024</a:t>
            </a:r>
            <a:endParaRPr lang="da-DK" dirty="0">
              <a:solidFill>
                <a:schemeClr val="bg1"/>
              </a:solidFill>
              <a:latin typeface="+mn-lt"/>
            </a:endParaRPr>
          </a:p>
        </p:txBody>
      </p:sp>
      <p:sp>
        <p:nvSpPr>
          <p:cNvPr id="145" name="Pladsholder til tekst 3"/>
          <p:cNvSpPr>
            <a:spLocks noGrp="1"/>
          </p:cNvSpPr>
          <p:nvPr>
            <p:custDataLst>
              <p:tags r:id="rId112"/>
            </p:custDataLst>
          </p:nvPr>
        </p:nvSpPr>
        <p:spPr bwMode="auto">
          <a:xfrm>
            <a:off x="7721405" y="1103512"/>
            <a:ext cx="523875" cy="122238"/>
          </a:xfrm>
          <a:prstGeom prst="rect">
            <a:avLst/>
          </a:prstGeom>
          <a:solidFill>
            <a:schemeClr val="accent1"/>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1FCB0D7-EAED-4345-BF65-CB0E704BAC44}" type="datetime'''''11''''''''''''''-''''1''''2-''''202''''''4'''''''''''">
              <a:rPr lang="da-DK" altLang="en-US" sz="800" smtClean="0">
                <a:solidFill>
                  <a:schemeClr val="bg1"/>
                </a:solidFill>
                <a:latin typeface="+mn-lt"/>
              </a:rPr>
              <a:pPr/>
              <a:t>11-12-2024</a:t>
            </a:fld>
            <a:endParaRPr lang="da-DK" sz="800" dirty="0">
              <a:solidFill>
                <a:schemeClr val="bg1"/>
              </a:solidFill>
              <a:latin typeface="+mn-lt"/>
            </a:endParaRPr>
          </a:p>
        </p:txBody>
      </p:sp>
      <p:sp>
        <p:nvSpPr>
          <p:cNvPr id="9" name="Pladsholder til tekst 3"/>
          <p:cNvSpPr>
            <a:spLocks noGrp="1"/>
          </p:cNvSpPr>
          <p:nvPr>
            <p:custDataLst>
              <p:tags r:id="rId113"/>
            </p:custDataLst>
          </p:nvPr>
        </p:nvSpPr>
        <p:spPr bwMode="auto">
          <a:xfrm>
            <a:off x="404571" y="1296819"/>
            <a:ext cx="2117725" cy="21748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00" b="1" dirty="0">
                <a:latin typeface="Calibri" panose="020F0502020204030204" pitchFamily="34" charset="0"/>
                <a:cs typeface="Calibri" panose="020F0502020204030204" pitchFamily="34" charset="0"/>
              </a:rPr>
              <a:t>Leverance 1</a:t>
            </a:r>
            <a:r>
              <a:rPr lang="da-DK" altLang="en-US" sz="800" dirty="0">
                <a:latin typeface="Calibri" panose="020F0502020204030204" pitchFamily="34" charset="0"/>
                <a:cs typeface="Calibri" panose="020F0502020204030204" pitchFamily="34" charset="0"/>
              </a:rPr>
              <a:t>: Rammer for dataøkosystem for </a:t>
            </a:r>
            <a:br>
              <a:rPr lang="da-DK" altLang="en-US" sz="800" dirty="0">
                <a:latin typeface="Calibri" panose="020F0502020204030204" pitchFamily="34" charset="0"/>
                <a:cs typeface="Calibri" panose="020F0502020204030204" pitchFamily="34" charset="0"/>
              </a:rPr>
            </a:br>
            <a:r>
              <a:rPr lang="da-DK" altLang="en-US" sz="800" dirty="0">
                <a:latin typeface="Calibri" panose="020F0502020204030204" pitchFamily="34" charset="0"/>
                <a:cs typeface="Calibri" panose="020F0502020204030204" pitchFamily="34" charset="0"/>
              </a:rPr>
              <a:t>forsyningsområdet</a:t>
            </a:r>
          </a:p>
        </p:txBody>
      </p:sp>
      <p:sp>
        <p:nvSpPr>
          <p:cNvPr id="203" name="Afrundet rektangel 202"/>
          <p:cNvSpPr/>
          <p:nvPr/>
        </p:nvSpPr>
        <p:spPr>
          <a:xfrm>
            <a:off x="5012170" y="4676707"/>
            <a:ext cx="458500" cy="8728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a:p>
        </p:txBody>
      </p:sp>
      <p:sp>
        <p:nvSpPr>
          <p:cNvPr id="204" name="Afrundet rektangel 203"/>
          <p:cNvSpPr/>
          <p:nvPr/>
        </p:nvSpPr>
        <p:spPr>
          <a:xfrm>
            <a:off x="5012170" y="4963406"/>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dirty="0"/>
          </a:p>
        </p:txBody>
      </p:sp>
      <p:sp>
        <p:nvSpPr>
          <p:cNvPr id="206" name="Tekstfelt 205"/>
          <p:cNvSpPr txBox="1"/>
          <p:nvPr/>
        </p:nvSpPr>
        <p:spPr>
          <a:xfrm>
            <a:off x="5466094" y="4889355"/>
            <a:ext cx="1087376" cy="207749"/>
          </a:xfrm>
          <a:prstGeom prst="rect">
            <a:avLst/>
          </a:prstGeom>
          <a:noFill/>
        </p:spPr>
        <p:txBody>
          <a:bodyPr wrap="square" rtlCol="0">
            <a:spAutoFit/>
          </a:bodyPr>
          <a:lstStyle/>
          <a:p>
            <a:r>
              <a:rPr lang="da-DK" sz="700" dirty="0"/>
              <a:t>Udarbejdelsesproces</a:t>
            </a:r>
          </a:p>
        </p:txBody>
      </p:sp>
      <p:sp>
        <p:nvSpPr>
          <p:cNvPr id="215" name="Rektangel 214"/>
          <p:cNvSpPr/>
          <p:nvPr/>
        </p:nvSpPr>
        <p:spPr>
          <a:xfrm>
            <a:off x="6958368" y="4903173"/>
            <a:ext cx="630301" cy="207749"/>
          </a:xfrm>
          <a:prstGeom prst="rect">
            <a:avLst/>
          </a:prstGeom>
        </p:spPr>
        <p:txBody>
          <a:bodyPr wrap="square">
            <a:spAutoFit/>
          </a:bodyPr>
          <a:lstStyle/>
          <a:p>
            <a:r>
              <a:rPr lang="da-DK" sz="700" dirty="0"/>
              <a:t>Leverance</a:t>
            </a:r>
          </a:p>
        </p:txBody>
      </p:sp>
      <p:sp>
        <p:nvSpPr>
          <p:cNvPr id="217" name="Rektangel 216"/>
          <p:cNvSpPr/>
          <p:nvPr/>
        </p:nvSpPr>
        <p:spPr>
          <a:xfrm>
            <a:off x="7021860" y="4605639"/>
            <a:ext cx="1124026" cy="207749"/>
          </a:xfrm>
          <a:prstGeom prst="rect">
            <a:avLst/>
          </a:prstGeom>
        </p:spPr>
        <p:txBody>
          <a:bodyPr wrap="square">
            <a:spAutoFit/>
          </a:bodyPr>
          <a:lstStyle/>
          <a:p>
            <a:r>
              <a:rPr lang="da-DK" sz="700" dirty="0"/>
              <a:t>DUG eller FFD møder</a:t>
            </a:r>
          </a:p>
        </p:txBody>
      </p:sp>
      <p:sp>
        <p:nvSpPr>
          <p:cNvPr id="4" name="Rektangel 3"/>
          <p:cNvSpPr/>
          <p:nvPr/>
        </p:nvSpPr>
        <p:spPr>
          <a:xfrm>
            <a:off x="5467805" y="4620822"/>
            <a:ext cx="1483098" cy="200055"/>
          </a:xfrm>
          <a:prstGeom prst="rect">
            <a:avLst/>
          </a:prstGeom>
        </p:spPr>
        <p:txBody>
          <a:bodyPr wrap="square">
            <a:spAutoFit/>
          </a:bodyPr>
          <a:lstStyle/>
          <a:p>
            <a:r>
              <a:rPr lang="da-DK" sz="700" dirty="0"/>
              <a:t>Mødemuligheder i DUG/TAU</a:t>
            </a:r>
          </a:p>
        </p:txBody>
      </p:sp>
      <p:sp>
        <p:nvSpPr>
          <p:cNvPr id="20" name="Beslutning 19"/>
          <p:cNvSpPr/>
          <p:nvPr/>
        </p:nvSpPr>
        <p:spPr>
          <a:xfrm>
            <a:off x="6832830" y="4902490"/>
            <a:ext cx="161329" cy="181478"/>
          </a:xfrm>
          <a:prstGeom prst="flowChartDecisi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a:p>
        </p:txBody>
      </p:sp>
      <p:sp>
        <p:nvSpPr>
          <p:cNvPr id="51" name="Ligebenet trekant 50"/>
          <p:cNvSpPr/>
          <p:nvPr/>
        </p:nvSpPr>
        <p:spPr>
          <a:xfrm>
            <a:off x="6839107" y="4596974"/>
            <a:ext cx="141854" cy="19106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00"/>
          </a:p>
        </p:txBody>
      </p:sp>
      <p:cxnSp>
        <p:nvCxnSpPr>
          <p:cNvPr id="144" name="Lige forbindelse 143">
            <a:extLst>
              <a:ext uri="{FF2B5EF4-FFF2-40B4-BE49-F238E27FC236}">
                <a16:creationId xmlns:a16="http://schemas.microsoft.com/office/drawing/2014/main" id="{A6EE0BAF-17D2-40B9-8089-40E0E0268D80}"/>
              </a:ext>
            </a:extLst>
          </p:cNvPr>
          <p:cNvCxnSpPr/>
          <p:nvPr>
            <p:custDataLst>
              <p:tags r:id="rId114"/>
            </p:custDataLst>
          </p:nvPr>
        </p:nvCxnSpPr>
        <p:spPr bwMode="auto">
          <a:xfrm>
            <a:off x="353817" y="383375"/>
            <a:ext cx="81978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46" name="Pladsholder til tekst 3">
            <a:extLst>
              <a:ext uri="{FF2B5EF4-FFF2-40B4-BE49-F238E27FC236}">
                <a16:creationId xmlns:a16="http://schemas.microsoft.com/office/drawing/2014/main" id="{8E2190E6-8DC1-46F2-A9F9-D04DC6C959AE}"/>
              </a:ext>
            </a:extLst>
          </p:cNvPr>
          <p:cNvSpPr>
            <a:spLocks noGrp="1"/>
          </p:cNvSpPr>
          <p:nvPr>
            <p:custDataLst>
              <p:tags r:id="rId115"/>
            </p:custDataLst>
          </p:nvPr>
        </p:nvSpPr>
        <p:spPr bwMode="auto">
          <a:xfrm>
            <a:off x="432703" y="452760"/>
            <a:ext cx="758825"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TAU-møder</a:t>
            </a:r>
            <a:endParaRPr lang="da-DK" sz="825" dirty="0">
              <a:latin typeface="+mn-lt"/>
            </a:endParaRPr>
          </a:p>
        </p:txBody>
      </p:sp>
      <p:cxnSp>
        <p:nvCxnSpPr>
          <p:cNvPr id="147" name="Lige forbindelse 146">
            <a:extLst>
              <a:ext uri="{FF2B5EF4-FFF2-40B4-BE49-F238E27FC236}">
                <a16:creationId xmlns:a16="http://schemas.microsoft.com/office/drawing/2014/main" id="{3491CDCB-DE52-4458-B601-1D984572F208}"/>
              </a:ext>
            </a:extLst>
          </p:cNvPr>
          <p:cNvCxnSpPr>
            <a:cxnSpLocks/>
          </p:cNvCxnSpPr>
          <p:nvPr/>
        </p:nvCxnSpPr>
        <p:spPr bwMode="auto">
          <a:xfrm>
            <a:off x="357884" y="392895"/>
            <a:ext cx="0" cy="1990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9" name="Ellipse 168">
            <a:extLst>
              <a:ext uri="{FF2B5EF4-FFF2-40B4-BE49-F238E27FC236}">
                <a16:creationId xmlns:a16="http://schemas.microsoft.com/office/drawing/2014/main" id="{31E6C323-CDE5-45D4-8A1E-44D595794EC7}"/>
              </a:ext>
            </a:extLst>
          </p:cNvPr>
          <p:cNvSpPr/>
          <p:nvPr/>
        </p:nvSpPr>
        <p:spPr>
          <a:xfrm>
            <a:off x="8216704" y="4897635"/>
            <a:ext cx="193675" cy="176015"/>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sz="1400"/>
          </a:p>
        </p:txBody>
      </p:sp>
      <p:sp>
        <p:nvSpPr>
          <p:cNvPr id="222" name="Rektangel 221">
            <a:extLst>
              <a:ext uri="{FF2B5EF4-FFF2-40B4-BE49-F238E27FC236}">
                <a16:creationId xmlns:a16="http://schemas.microsoft.com/office/drawing/2014/main" id="{B99E118D-89EA-485B-89FD-63B948430F82}"/>
              </a:ext>
            </a:extLst>
          </p:cNvPr>
          <p:cNvSpPr/>
          <p:nvPr/>
        </p:nvSpPr>
        <p:spPr>
          <a:xfrm>
            <a:off x="7630318" y="4878738"/>
            <a:ext cx="681597" cy="207749"/>
          </a:xfrm>
          <a:prstGeom prst="rect">
            <a:avLst/>
          </a:prstGeom>
        </p:spPr>
        <p:txBody>
          <a:bodyPr wrap="square">
            <a:spAutoFit/>
          </a:bodyPr>
          <a:lstStyle/>
          <a:p>
            <a:r>
              <a:rPr lang="da-DK" sz="700" dirty="0"/>
              <a:t>TAU møder</a:t>
            </a:r>
          </a:p>
        </p:txBody>
      </p:sp>
      <p:sp>
        <p:nvSpPr>
          <p:cNvPr id="224" name="Ellipse 223">
            <a:extLst>
              <a:ext uri="{FF2B5EF4-FFF2-40B4-BE49-F238E27FC236}">
                <a16:creationId xmlns:a16="http://schemas.microsoft.com/office/drawing/2014/main" id="{705EFFA2-FE0C-471E-BE65-E2B58A769170}"/>
              </a:ext>
            </a:extLst>
          </p:cNvPr>
          <p:cNvSpPr/>
          <p:nvPr/>
        </p:nvSpPr>
        <p:spPr>
          <a:xfrm>
            <a:off x="3318204" y="456769"/>
            <a:ext cx="129320" cy="123491"/>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26" name="Ellipse 225">
            <a:extLst>
              <a:ext uri="{FF2B5EF4-FFF2-40B4-BE49-F238E27FC236}">
                <a16:creationId xmlns:a16="http://schemas.microsoft.com/office/drawing/2014/main" id="{CC3C76FB-5681-4A7F-97F6-8CBF80B7482B}"/>
              </a:ext>
            </a:extLst>
          </p:cNvPr>
          <p:cNvSpPr/>
          <p:nvPr/>
        </p:nvSpPr>
        <p:spPr>
          <a:xfrm>
            <a:off x="5057790" y="448458"/>
            <a:ext cx="129320" cy="123491"/>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2" name="Rektangel 1">
            <a:extLst>
              <a:ext uri="{FF2B5EF4-FFF2-40B4-BE49-F238E27FC236}">
                <a16:creationId xmlns:a16="http://schemas.microsoft.com/office/drawing/2014/main" id="{97293DBC-F722-4E1D-8F37-BF8A0F028C88}"/>
              </a:ext>
            </a:extLst>
          </p:cNvPr>
          <p:cNvSpPr/>
          <p:nvPr/>
        </p:nvSpPr>
        <p:spPr>
          <a:xfrm>
            <a:off x="341248" y="3735040"/>
            <a:ext cx="2409246" cy="461665"/>
          </a:xfrm>
          <a:prstGeom prst="rect">
            <a:avLst/>
          </a:prstGeom>
        </p:spPr>
        <p:txBody>
          <a:bodyPr wrap="square">
            <a:spAutoFit/>
          </a:bodyPr>
          <a:lstStyle/>
          <a:p>
            <a:pPr>
              <a:spcBef>
                <a:spcPct val="0"/>
              </a:spcBef>
              <a:spcAft>
                <a:spcPct val="0"/>
              </a:spcAft>
            </a:pPr>
            <a:r>
              <a:rPr lang="da-DK" sz="800" b="1" dirty="0">
                <a:latin typeface="Calibri" panose="020F0502020204030204" pitchFamily="34" charset="0"/>
                <a:cs typeface="Calibri" panose="020F0502020204030204" pitchFamily="34" charset="0"/>
              </a:rPr>
              <a:t>Leverance 9 </a:t>
            </a:r>
            <a:r>
              <a:rPr lang="da-DK" sz="800" dirty="0">
                <a:latin typeface="Calibri" panose="020F0502020204030204" pitchFamily="34" charset="0"/>
                <a:cs typeface="Calibri" panose="020F0502020204030204" pitchFamily="34" charset="0"/>
              </a:rPr>
              <a:t>Redegørelse for relevante GDPR-problematikker i forbindelse med udlevering af forsyningsdata</a:t>
            </a:r>
          </a:p>
        </p:txBody>
      </p:sp>
      <p:sp>
        <p:nvSpPr>
          <p:cNvPr id="149" name="Pladsholder til tekst 3">
            <a:extLst>
              <a:ext uri="{FF2B5EF4-FFF2-40B4-BE49-F238E27FC236}">
                <a16:creationId xmlns:a16="http://schemas.microsoft.com/office/drawing/2014/main" id="{96C6E862-3196-44DC-8675-1202EBD11E8C}"/>
              </a:ext>
            </a:extLst>
          </p:cNvPr>
          <p:cNvSpPr>
            <a:spLocks noGrp="1"/>
          </p:cNvSpPr>
          <p:nvPr>
            <p:custDataLst>
              <p:tags r:id="rId116"/>
            </p:custDataLst>
          </p:nvPr>
        </p:nvSpPr>
        <p:spPr bwMode="auto">
          <a:xfrm>
            <a:off x="395949" y="1600629"/>
            <a:ext cx="2143125" cy="2000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00" b="1" dirty="0">
                <a:latin typeface="Calibri" panose="020F0502020204030204" pitchFamily="34" charset="0"/>
                <a:cs typeface="Calibri" panose="020F0502020204030204" pitchFamily="34" charset="0"/>
              </a:rPr>
              <a:t>Leverance 2: </a:t>
            </a:r>
            <a:r>
              <a:rPr lang="da-DK" sz="800" dirty="0">
                <a:solidFill>
                  <a:schemeClr val="dk1"/>
                </a:solidFill>
                <a:latin typeface="Calibri" panose="020F0502020204030204" pitchFamily="34" charset="0"/>
                <a:cs typeface="Calibri" panose="020F0502020204030204" pitchFamily="34" charset="0"/>
              </a:rPr>
              <a:t>Oversigt over fælles begreber</a:t>
            </a:r>
            <a:br>
              <a:rPr lang="da-DK" sz="800" dirty="0">
                <a:solidFill>
                  <a:schemeClr val="dk1"/>
                </a:solidFill>
                <a:latin typeface="Calibri" panose="020F0502020204030204" pitchFamily="34" charset="0"/>
                <a:cs typeface="Calibri" panose="020F0502020204030204" pitchFamily="34" charset="0"/>
              </a:rPr>
            </a:br>
            <a:r>
              <a:rPr lang="da-DK" sz="800" dirty="0">
                <a:solidFill>
                  <a:schemeClr val="dk1"/>
                </a:solidFill>
                <a:latin typeface="Calibri" panose="020F0502020204030204" pitchFamily="34" charset="0"/>
                <a:cs typeface="Calibri" panose="020F0502020204030204" pitchFamily="34" charset="0"/>
              </a:rPr>
              <a:t> og deres relationer</a:t>
            </a:r>
          </a:p>
          <a:p>
            <a:pPr marL="0" indent="0">
              <a:spcBef>
                <a:spcPct val="0"/>
              </a:spcBef>
              <a:spcAft>
                <a:spcPct val="0"/>
              </a:spcAft>
              <a:buNone/>
            </a:pPr>
            <a:endParaRPr lang="da-DK" sz="600" dirty="0"/>
          </a:p>
        </p:txBody>
      </p:sp>
      <p:sp>
        <p:nvSpPr>
          <p:cNvPr id="157" name="Højrepil 226">
            <a:extLst>
              <a:ext uri="{FF2B5EF4-FFF2-40B4-BE49-F238E27FC236}">
                <a16:creationId xmlns:a16="http://schemas.microsoft.com/office/drawing/2014/main" id="{ACD36D64-4114-47D1-992A-A43054410966}"/>
              </a:ext>
            </a:extLst>
          </p:cNvPr>
          <p:cNvSpPr/>
          <p:nvPr/>
        </p:nvSpPr>
        <p:spPr bwMode="auto">
          <a:xfrm>
            <a:off x="6585368" y="3499512"/>
            <a:ext cx="2409033" cy="238851"/>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cxnSp>
        <p:nvCxnSpPr>
          <p:cNvPr id="163" name="Lige forbindelse 162">
            <a:extLst>
              <a:ext uri="{FF2B5EF4-FFF2-40B4-BE49-F238E27FC236}">
                <a16:creationId xmlns:a16="http://schemas.microsoft.com/office/drawing/2014/main" id="{DF9D0C63-9B02-4A4B-AD8F-196F8C6AD0D0}"/>
              </a:ext>
            </a:extLst>
          </p:cNvPr>
          <p:cNvCxnSpPr/>
          <p:nvPr/>
        </p:nvCxnSpPr>
        <p:spPr bwMode="auto">
          <a:xfrm>
            <a:off x="352424" y="4401928"/>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05" name="Højrepil 226">
            <a:extLst>
              <a:ext uri="{FF2B5EF4-FFF2-40B4-BE49-F238E27FC236}">
                <a16:creationId xmlns:a16="http://schemas.microsoft.com/office/drawing/2014/main" id="{D2AC5831-C025-48C9-914A-BE2E748F0F8A}"/>
              </a:ext>
            </a:extLst>
          </p:cNvPr>
          <p:cNvSpPr/>
          <p:nvPr/>
        </p:nvSpPr>
        <p:spPr bwMode="auto">
          <a:xfrm>
            <a:off x="6586662" y="3803093"/>
            <a:ext cx="2406446" cy="259809"/>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64" name="Højrepil 226">
            <a:extLst>
              <a:ext uri="{FF2B5EF4-FFF2-40B4-BE49-F238E27FC236}">
                <a16:creationId xmlns:a16="http://schemas.microsoft.com/office/drawing/2014/main" id="{D0F29C71-854F-4EFE-9235-A43C5300E83C}"/>
              </a:ext>
            </a:extLst>
          </p:cNvPr>
          <p:cNvSpPr/>
          <p:nvPr/>
        </p:nvSpPr>
        <p:spPr bwMode="auto">
          <a:xfrm>
            <a:off x="6027458" y="3167116"/>
            <a:ext cx="2778204" cy="237086"/>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68" name="Højrepil 226">
            <a:extLst>
              <a:ext uri="{FF2B5EF4-FFF2-40B4-BE49-F238E27FC236}">
                <a16:creationId xmlns:a16="http://schemas.microsoft.com/office/drawing/2014/main" id="{355669A9-11A2-49F5-9795-30E695F4D586}"/>
              </a:ext>
            </a:extLst>
          </p:cNvPr>
          <p:cNvSpPr/>
          <p:nvPr/>
        </p:nvSpPr>
        <p:spPr bwMode="auto">
          <a:xfrm>
            <a:off x="6027347" y="1261674"/>
            <a:ext cx="2703955" cy="299829"/>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7" name="Rektangel 6">
            <a:extLst>
              <a:ext uri="{FF2B5EF4-FFF2-40B4-BE49-F238E27FC236}">
                <a16:creationId xmlns:a16="http://schemas.microsoft.com/office/drawing/2014/main" id="{980B5DBF-FE2B-40AB-9CFB-EFAA4CE8F8DB}"/>
              </a:ext>
            </a:extLst>
          </p:cNvPr>
          <p:cNvSpPr/>
          <p:nvPr/>
        </p:nvSpPr>
        <p:spPr>
          <a:xfrm>
            <a:off x="280745" y="2520437"/>
            <a:ext cx="6577256" cy="338554"/>
          </a:xfrm>
          <a:prstGeom prst="rect">
            <a:avLst/>
          </a:prstGeom>
        </p:spPr>
        <p:txBody>
          <a:bodyPr wrap="square">
            <a:spAutoFit/>
          </a:bodyPr>
          <a:lstStyle/>
          <a:p>
            <a:pPr>
              <a:spcBef>
                <a:spcPct val="0"/>
              </a:spcBef>
              <a:spcAft>
                <a:spcPct val="0"/>
              </a:spcAft>
            </a:pPr>
            <a:r>
              <a:rPr lang="da-DK" altLang="en-US" sz="800" b="1" dirty="0">
                <a:latin typeface="Calibri" panose="020F0502020204030204" pitchFamily="34" charset="0"/>
                <a:cs typeface="Calibri" panose="020F0502020204030204" pitchFamily="34" charset="0"/>
              </a:rPr>
              <a:t>Leverance 5</a:t>
            </a:r>
            <a:r>
              <a:rPr lang="da-DK" altLang="en-US" sz="800" dirty="0">
                <a:latin typeface="Calibri" panose="020F0502020204030204" pitchFamily="34" charset="0"/>
                <a:cs typeface="Calibri" panose="020F0502020204030204" pitchFamily="34" charset="0"/>
              </a:rPr>
              <a:t>: Fælles retningslinjer for adgang- og </a:t>
            </a:r>
          </a:p>
          <a:p>
            <a:pPr>
              <a:spcBef>
                <a:spcPct val="0"/>
              </a:spcBef>
              <a:spcAft>
                <a:spcPct val="0"/>
              </a:spcAft>
            </a:pPr>
            <a:r>
              <a:rPr lang="da-DK" altLang="en-US" sz="800" dirty="0">
                <a:latin typeface="Calibri" panose="020F0502020204030204" pitchFamily="34" charset="0"/>
                <a:cs typeface="Calibri" panose="020F0502020204030204" pitchFamily="34" charset="0"/>
              </a:rPr>
              <a:t>udveksling af forsyningsdata</a:t>
            </a:r>
            <a:endParaRPr lang="da-DK" sz="800" dirty="0"/>
          </a:p>
        </p:txBody>
      </p:sp>
      <p:cxnSp>
        <p:nvCxnSpPr>
          <p:cNvPr id="155" name="Lige forbindelse 154">
            <a:extLst>
              <a:ext uri="{FF2B5EF4-FFF2-40B4-BE49-F238E27FC236}">
                <a16:creationId xmlns:a16="http://schemas.microsoft.com/office/drawing/2014/main" id="{F692972D-A0D9-4AFA-9495-A4DF29F8CBEE}"/>
              </a:ext>
            </a:extLst>
          </p:cNvPr>
          <p:cNvCxnSpPr>
            <a:cxnSpLocks/>
            <a:stCxn id="75" idx="1"/>
          </p:cNvCxnSpPr>
          <p:nvPr>
            <p:custDataLst>
              <p:tags r:id="rId117"/>
            </p:custDataLst>
          </p:nvPr>
        </p:nvCxnSpPr>
        <p:spPr bwMode="auto">
          <a:xfrm flipH="1">
            <a:off x="6365875" y="318294"/>
            <a:ext cx="11112" cy="4123561"/>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Lige forbindelse 157">
            <a:extLst>
              <a:ext uri="{FF2B5EF4-FFF2-40B4-BE49-F238E27FC236}">
                <a16:creationId xmlns:a16="http://schemas.microsoft.com/office/drawing/2014/main" id="{EDBB608D-4478-42E7-B8F9-AFA9CBE618AE}"/>
              </a:ext>
            </a:extLst>
          </p:cNvPr>
          <p:cNvCxnSpPr>
            <a:cxnSpLocks/>
          </p:cNvCxnSpPr>
          <p:nvPr>
            <p:custDataLst>
              <p:tags r:id="rId118"/>
            </p:custDataLst>
          </p:nvPr>
        </p:nvCxnSpPr>
        <p:spPr bwMode="auto">
          <a:xfrm flipH="1">
            <a:off x="4025899" y="470694"/>
            <a:ext cx="1" cy="3852768"/>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6" name="Lige forbindelse 165">
            <a:extLst>
              <a:ext uri="{FF2B5EF4-FFF2-40B4-BE49-F238E27FC236}">
                <a16:creationId xmlns:a16="http://schemas.microsoft.com/office/drawing/2014/main" id="{CB7A17CC-9ABE-4A32-A3C5-96FE9957D6EE}"/>
              </a:ext>
            </a:extLst>
          </p:cNvPr>
          <p:cNvCxnSpPr>
            <a:cxnSpLocks/>
          </p:cNvCxnSpPr>
          <p:nvPr>
            <p:custDataLst>
              <p:tags r:id="rId119"/>
            </p:custDataLst>
          </p:nvPr>
        </p:nvCxnSpPr>
        <p:spPr bwMode="auto">
          <a:xfrm>
            <a:off x="4638630" y="387802"/>
            <a:ext cx="42325" cy="4005644"/>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Lige forbindelse 208">
            <a:extLst>
              <a:ext uri="{FF2B5EF4-FFF2-40B4-BE49-F238E27FC236}">
                <a16:creationId xmlns:a16="http://schemas.microsoft.com/office/drawing/2014/main" id="{074EF43B-CF9A-4C2D-A648-A9A3805AC593}"/>
              </a:ext>
            </a:extLst>
          </p:cNvPr>
          <p:cNvCxnSpPr>
            <a:cxnSpLocks/>
            <a:stCxn id="71" idx="1"/>
          </p:cNvCxnSpPr>
          <p:nvPr>
            <p:custDataLst>
              <p:tags r:id="rId120"/>
            </p:custDataLst>
          </p:nvPr>
        </p:nvCxnSpPr>
        <p:spPr bwMode="auto">
          <a:xfrm flipH="1">
            <a:off x="5600206" y="318294"/>
            <a:ext cx="6843" cy="407515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Lige forbindelse 209">
            <a:extLst>
              <a:ext uri="{FF2B5EF4-FFF2-40B4-BE49-F238E27FC236}">
                <a16:creationId xmlns:a16="http://schemas.microsoft.com/office/drawing/2014/main" id="{63CEC436-D63F-426E-B020-53A3873F05F9}"/>
              </a:ext>
            </a:extLst>
          </p:cNvPr>
          <p:cNvCxnSpPr>
            <a:cxnSpLocks/>
            <a:stCxn id="72" idx="1"/>
          </p:cNvCxnSpPr>
          <p:nvPr>
            <p:custDataLst>
              <p:tags r:id="rId121"/>
            </p:custDataLst>
          </p:nvPr>
        </p:nvCxnSpPr>
        <p:spPr bwMode="auto">
          <a:xfrm>
            <a:off x="5799137" y="318294"/>
            <a:ext cx="5522" cy="4089493"/>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1" name="Rektangel 210">
            <a:extLst>
              <a:ext uri="{FF2B5EF4-FFF2-40B4-BE49-F238E27FC236}">
                <a16:creationId xmlns:a16="http://schemas.microsoft.com/office/drawing/2014/main" id="{C9A5AEF5-2FDD-4024-9B84-51CE305C8233}"/>
              </a:ext>
            </a:extLst>
          </p:cNvPr>
          <p:cNvSpPr/>
          <p:nvPr/>
        </p:nvSpPr>
        <p:spPr>
          <a:xfrm>
            <a:off x="339442" y="4086005"/>
            <a:ext cx="2409246" cy="461665"/>
          </a:xfrm>
          <a:prstGeom prst="rect">
            <a:avLst/>
          </a:prstGeom>
        </p:spPr>
        <p:txBody>
          <a:bodyPr wrap="square">
            <a:spAutoFit/>
          </a:bodyPr>
          <a:lstStyle/>
          <a:p>
            <a:pPr>
              <a:spcBef>
                <a:spcPct val="0"/>
              </a:spcBef>
              <a:spcAft>
                <a:spcPct val="0"/>
              </a:spcAft>
            </a:pPr>
            <a:r>
              <a:rPr lang="da-DK" sz="800" b="1" dirty="0">
                <a:latin typeface="Calibri" panose="020F0502020204030204" pitchFamily="34" charset="0"/>
                <a:cs typeface="Calibri" panose="020F0502020204030204" pitchFamily="34" charset="0"/>
              </a:rPr>
              <a:t>Leverance 10 </a:t>
            </a:r>
            <a:r>
              <a:rPr lang="da-DK" sz="800" dirty="0">
                <a:solidFill>
                  <a:schemeClr val="dk1"/>
                </a:solidFill>
                <a:latin typeface="Calibri" panose="020F0502020204030204" pitchFamily="34" charset="0"/>
                <a:cs typeface="Calibri" panose="020F0502020204030204" pitchFamily="34" charset="0"/>
              </a:rPr>
              <a:t>Analyse af sektorkobling i relation til </a:t>
            </a:r>
            <a:r>
              <a:rPr lang="da-DK" sz="800" dirty="0" err="1">
                <a:solidFill>
                  <a:schemeClr val="dk1"/>
                </a:solidFill>
                <a:latin typeface="Calibri" panose="020F0502020204030204" pitchFamily="34" charset="0"/>
                <a:cs typeface="Calibri" panose="020F0502020204030204" pitchFamily="34" charset="0"/>
              </a:rPr>
              <a:t>FDPs</a:t>
            </a:r>
            <a:r>
              <a:rPr lang="da-DK" sz="800" dirty="0">
                <a:solidFill>
                  <a:schemeClr val="dk1"/>
                </a:solidFill>
                <a:latin typeface="Calibri" panose="020F0502020204030204" pitchFamily="34" charset="0"/>
                <a:cs typeface="Calibri" panose="020F0502020204030204" pitchFamily="34" charset="0"/>
              </a:rPr>
              <a:t> genstandsfelt</a:t>
            </a:r>
            <a:endParaRPr lang="da-DK" sz="100" dirty="0">
              <a:latin typeface="Calibri" panose="020F0502020204030204" pitchFamily="34" charset="0"/>
              <a:ea typeface="Calibri" panose="020F0502020204030204" pitchFamily="34" charset="0"/>
              <a:cs typeface="Calibri" panose="020F0502020204030204" pitchFamily="34" charset="0"/>
            </a:endParaRPr>
          </a:p>
          <a:p>
            <a:pPr>
              <a:spcBef>
                <a:spcPct val="0"/>
              </a:spcBef>
              <a:spcAft>
                <a:spcPct val="0"/>
              </a:spcAft>
            </a:pPr>
            <a:endParaRPr lang="da-DK" sz="800" dirty="0">
              <a:latin typeface="Calibri" panose="020F0502020204030204" pitchFamily="34" charset="0"/>
              <a:cs typeface="Calibri" panose="020F0502020204030204" pitchFamily="34" charset="0"/>
            </a:endParaRPr>
          </a:p>
        </p:txBody>
      </p:sp>
      <p:cxnSp>
        <p:nvCxnSpPr>
          <p:cNvPr id="212" name="Lige forbindelse 211">
            <a:extLst>
              <a:ext uri="{FF2B5EF4-FFF2-40B4-BE49-F238E27FC236}">
                <a16:creationId xmlns:a16="http://schemas.microsoft.com/office/drawing/2014/main" id="{5258FF2E-9DD9-4F1F-A3EA-398A964AEA01}"/>
              </a:ext>
            </a:extLst>
          </p:cNvPr>
          <p:cNvCxnSpPr/>
          <p:nvPr/>
        </p:nvCxnSpPr>
        <p:spPr bwMode="auto">
          <a:xfrm>
            <a:off x="352424" y="4395440"/>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Lige forbindelse 212">
            <a:extLst>
              <a:ext uri="{FF2B5EF4-FFF2-40B4-BE49-F238E27FC236}">
                <a16:creationId xmlns:a16="http://schemas.microsoft.com/office/drawing/2014/main" id="{F2E5613A-0FCF-4F80-A85C-086F7F08E038}"/>
              </a:ext>
            </a:extLst>
          </p:cNvPr>
          <p:cNvCxnSpPr/>
          <p:nvPr>
            <p:custDataLst>
              <p:tags r:id="rId122"/>
            </p:custDataLst>
          </p:nvPr>
        </p:nvCxnSpPr>
        <p:spPr bwMode="auto">
          <a:xfrm>
            <a:off x="381289" y="4131799"/>
            <a:ext cx="8197850"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0" name="Ellipse 219">
            <a:extLst>
              <a:ext uri="{FF2B5EF4-FFF2-40B4-BE49-F238E27FC236}">
                <a16:creationId xmlns:a16="http://schemas.microsoft.com/office/drawing/2014/main" id="{1CDBA3D5-4F8D-4E75-AF63-6B4079952F2E}"/>
              </a:ext>
            </a:extLst>
          </p:cNvPr>
          <p:cNvSpPr/>
          <p:nvPr/>
        </p:nvSpPr>
        <p:spPr>
          <a:xfrm>
            <a:off x="6997001" y="425920"/>
            <a:ext cx="129320" cy="123491"/>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
        <p:nvSpPr>
          <p:cNvPr id="161" name="Højrepil 226">
            <a:extLst>
              <a:ext uri="{FF2B5EF4-FFF2-40B4-BE49-F238E27FC236}">
                <a16:creationId xmlns:a16="http://schemas.microsoft.com/office/drawing/2014/main" id="{CAA21E6E-FBA7-4CE0-9F6D-079E4DC699A4}"/>
              </a:ext>
            </a:extLst>
          </p:cNvPr>
          <p:cNvSpPr/>
          <p:nvPr/>
        </p:nvSpPr>
        <p:spPr bwMode="auto">
          <a:xfrm>
            <a:off x="7318964" y="2268408"/>
            <a:ext cx="1544292" cy="276993"/>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160" name="Højrepil 226">
            <a:extLst>
              <a:ext uri="{FF2B5EF4-FFF2-40B4-BE49-F238E27FC236}">
                <a16:creationId xmlns:a16="http://schemas.microsoft.com/office/drawing/2014/main" id="{DAC4C173-00C4-484B-9C1D-B409C1E013F1}"/>
              </a:ext>
            </a:extLst>
          </p:cNvPr>
          <p:cNvSpPr/>
          <p:nvPr>
            <p:custDataLst>
              <p:tags r:id="rId123"/>
            </p:custDataLst>
          </p:nvPr>
        </p:nvSpPr>
        <p:spPr bwMode="auto">
          <a:xfrm>
            <a:off x="6954045" y="2559791"/>
            <a:ext cx="1843188" cy="248632"/>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162" name="Højrepil 226">
            <a:extLst>
              <a:ext uri="{FF2B5EF4-FFF2-40B4-BE49-F238E27FC236}">
                <a16:creationId xmlns:a16="http://schemas.microsoft.com/office/drawing/2014/main" id="{89828AE8-F02F-4124-9BC1-2FCF68CA502F}"/>
              </a:ext>
            </a:extLst>
          </p:cNvPr>
          <p:cNvSpPr/>
          <p:nvPr/>
        </p:nvSpPr>
        <p:spPr bwMode="auto">
          <a:xfrm>
            <a:off x="7318964" y="1952691"/>
            <a:ext cx="1533486" cy="231020"/>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02" name="Højrepil 226">
            <a:extLst>
              <a:ext uri="{FF2B5EF4-FFF2-40B4-BE49-F238E27FC236}">
                <a16:creationId xmlns:a16="http://schemas.microsoft.com/office/drawing/2014/main" id="{44A9F7DD-8422-4C67-A454-42BBE9505866}"/>
              </a:ext>
            </a:extLst>
          </p:cNvPr>
          <p:cNvSpPr/>
          <p:nvPr/>
        </p:nvSpPr>
        <p:spPr bwMode="auto">
          <a:xfrm>
            <a:off x="6026370" y="1601171"/>
            <a:ext cx="2720627" cy="276659"/>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179" name="Højrepil 226">
            <a:extLst>
              <a:ext uri="{FF2B5EF4-FFF2-40B4-BE49-F238E27FC236}">
                <a16:creationId xmlns:a16="http://schemas.microsoft.com/office/drawing/2014/main" id="{4E432AD0-7C14-44EB-A377-CD42A3822AE3}"/>
              </a:ext>
            </a:extLst>
          </p:cNvPr>
          <p:cNvSpPr/>
          <p:nvPr/>
        </p:nvSpPr>
        <p:spPr bwMode="auto">
          <a:xfrm>
            <a:off x="6040783" y="2878875"/>
            <a:ext cx="2778204" cy="237086"/>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pic>
        <p:nvPicPr>
          <p:cNvPr id="159" name="Billede 158" descr="https://sdfe.sdfewebh-spf01p.prod.sitad.dk/Nyhedsarkiv/PublishingImages/Faglig/Klimadatastyrelsen.jpg">
            <a:extLst>
              <a:ext uri="{FF2B5EF4-FFF2-40B4-BE49-F238E27FC236}">
                <a16:creationId xmlns:a16="http://schemas.microsoft.com/office/drawing/2014/main" id="{2554D1F8-EA93-4DB1-B456-2EE14A539972}"/>
              </a:ext>
            </a:extLst>
          </p:cNvPr>
          <p:cNvPicPr/>
          <p:nvPr/>
        </p:nvPicPr>
        <p:blipFill>
          <a:blip r:embed="rId128"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
        <p:nvSpPr>
          <p:cNvPr id="184" name="Højrepil 226">
            <a:extLst>
              <a:ext uri="{FF2B5EF4-FFF2-40B4-BE49-F238E27FC236}">
                <a16:creationId xmlns:a16="http://schemas.microsoft.com/office/drawing/2014/main" id="{1A29B7C9-E255-4EC1-B3D3-A4D3C7EEDE71}"/>
              </a:ext>
            </a:extLst>
          </p:cNvPr>
          <p:cNvSpPr/>
          <p:nvPr/>
        </p:nvSpPr>
        <p:spPr bwMode="auto">
          <a:xfrm>
            <a:off x="6398112" y="4157894"/>
            <a:ext cx="2406446" cy="259809"/>
          </a:xfrm>
          <a:prstGeom prst="rightArrow">
            <a:avLst>
              <a:gd name="adj1" fmla="val 50000"/>
              <a:gd name="adj2" fmla="val 40660"/>
            </a:avLst>
          </a:prstGeom>
          <a:solidFill>
            <a:srgbClr val="AED9DE"/>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Tree>
    <p:extLst>
      <p:ext uri="{BB962C8B-B14F-4D97-AF65-F5344CB8AC3E}">
        <p14:creationId xmlns:p14="http://schemas.microsoft.com/office/powerpoint/2010/main" val="149163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7</a:t>
            </a:fld>
            <a:endParaRPr lang="da-DK" dirty="0"/>
          </a:p>
        </p:txBody>
      </p:sp>
      <p:sp>
        <p:nvSpPr>
          <p:cNvPr id="4" name="Pladsholder til tekst 3"/>
          <p:cNvSpPr>
            <a:spLocks noGrp="1"/>
          </p:cNvSpPr>
          <p:nvPr>
            <p:ph type="body" sz="quarter" idx="21"/>
          </p:nvPr>
        </p:nvSpPr>
        <p:spPr>
          <a:solidFill>
            <a:srgbClr val="40B1BD"/>
          </a:solidFill>
        </p:spPr>
        <p:txBody>
          <a:bodyPr/>
          <a:lstStyle/>
          <a:p>
            <a:r>
              <a:rPr lang="da-DK" dirty="0"/>
              <a:t>Baggrund ift. </a:t>
            </a:r>
            <a:r>
              <a:rPr lang="da-DK" dirty="0" err="1"/>
              <a:t>TAU’s</a:t>
            </a:r>
            <a:r>
              <a:rPr lang="da-DK" dirty="0"/>
              <a:t> arbejdsprogrammer</a:t>
            </a:r>
          </a:p>
        </p:txBody>
      </p:sp>
      <p:sp>
        <p:nvSpPr>
          <p:cNvPr id="5" name="Pladsholder til tekst 4"/>
          <p:cNvSpPr>
            <a:spLocks noGrp="1"/>
          </p:cNvSpPr>
          <p:nvPr>
            <p:ph type="body" sz="quarter" idx="14"/>
          </p:nvPr>
        </p:nvSpPr>
        <p:spPr>
          <a:xfrm>
            <a:off x="215584" y="1174881"/>
            <a:ext cx="8460872" cy="3419999"/>
          </a:xfrm>
        </p:spPr>
        <p:txBody>
          <a:bodyPr/>
          <a:lstStyle/>
          <a:p>
            <a:r>
              <a:rPr lang="da-DK" dirty="0"/>
              <a:t>Forum for Forsyningsdata (FFD) sætter retning for partnerskabet ved at vedtage overordnede målsætninger og principper (som dermed udgør </a:t>
            </a:r>
            <a:r>
              <a:rPr lang="da-DK" dirty="0" err="1"/>
              <a:t>FDPs</a:t>
            </a:r>
            <a:r>
              <a:rPr lang="da-DK" dirty="0"/>
              <a:t> arbejdsplan) og løbende at genbesøge disse. På baggrund af målsætninger og principper udarbejder de enkelte Dataudviklingsgrupper (</a:t>
            </a:r>
            <a:r>
              <a:rPr lang="da-DK" dirty="0" err="1"/>
              <a:t>DUG’er</a:t>
            </a:r>
            <a:r>
              <a:rPr lang="da-DK" dirty="0"/>
              <a:t>) og TAU et arbejdsprogram hver. Arbejdsprogrammerne revideres løbende i </a:t>
            </a:r>
            <a:r>
              <a:rPr lang="da-DK" dirty="0" err="1"/>
              <a:t>FDPs</a:t>
            </a:r>
            <a:r>
              <a:rPr lang="da-DK" dirty="0"/>
              <a:t> programperioden.</a:t>
            </a:r>
          </a:p>
          <a:p>
            <a:r>
              <a:rPr lang="da-DK" dirty="0"/>
              <a:t>FFD sikrer fremdrift i partnerskabet ved løbende at forholde sig til </a:t>
            </a:r>
            <a:r>
              <a:rPr lang="da-DK" dirty="0" err="1"/>
              <a:t>DUG’er</a:t>
            </a:r>
            <a:r>
              <a:rPr lang="da-DK" dirty="0"/>
              <a:t> og </a:t>
            </a:r>
            <a:r>
              <a:rPr lang="da-DK" dirty="0" err="1"/>
              <a:t>TAUs</a:t>
            </a:r>
            <a:r>
              <a:rPr lang="da-DK" dirty="0"/>
              <a:t> arbejdsprogram. For at sikre en smidig proces skal FFD dog ikke godkende disse. Det betyder, at </a:t>
            </a:r>
            <a:r>
              <a:rPr lang="da-DK" dirty="0" err="1"/>
              <a:t>DUG’er</a:t>
            </a:r>
            <a:r>
              <a:rPr lang="da-DK" dirty="0"/>
              <a:t> og TAU kan igangsætte de leverancer, disse fora finder nødvendige for at understøtte partnerskabets overordnede målsætninger, uden godkendelse fra FFD.</a:t>
            </a:r>
          </a:p>
          <a:p>
            <a:r>
              <a:rPr lang="da-DK" dirty="0"/>
              <a:t>Der udarbejdes 1-sides leverancebeskrivelser for hver leverance. Leverancer afsluttes løbende gennem </a:t>
            </a:r>
            <a:r>
              <a:rPr lang="da-DK" dirty="0" err="1"/>
              <a:t>FDPs</a:t>
            </a:r>
            <a:r>
              <a:rPr lang="da-DK" dirty="0"/>
              <a:t> programperiode og kan danne grundlag for </a:t>
            </a:r>
            <a:r>
              <a:rPr lang="da-DK" dirty="0" err="1"/>
              <a:t>opfølgende</a:t>
            </a:r>
            <a:r>
              <a:rPr lang="da-DK" dirty="0"/>
              <a:t> leverancer. </a:t>
            </a:r>
          </a:p>
          <a:p>
            <a:endParaRPr lang="da-DK" dirty="0"/>
          </a:p>
          <a:p>
            <a:r>
              <a:rPr lang="da-DK" dirty="0"/>
              <a:t> </a:t>
            </a:r>
          </a:p>
          <a:p>
            <a:endParaRPr lang="da-DK" dirty="0"/>
          </a:p>
        </p:txBody>
      </p:sp>
      <p:pic>
        <p:nvPicPr>
          <p:cNvPr id="9" name="Billede 8" descr="https://sdfe.sdfewebh-spf01p.prod.sitad.dk/Nyhedsarkiv/PublishingImages/Faglig/Klimadatastyrelsen.jpg">
            <a:extLst>
              <a:ext uri="{FF2B5EF4-FFF2-40B4-BE49-F238E27FC236}">
                <a16:creationId xmlns:a16="http://schemas.microsoft.com/office/drawing/2014/main" id="{E4DB0A39-5747-4234-9924-208022D6DACB}"/>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224085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7"/>
          </p:nvPr>
        </p:nvSpPr>
        <p:spPr/>
        <p:txBody>
          <a:bodyPr/>
          <a:lstStyle/>
          <a:p>
            <a:fld id="{D6C43E05-5416-43CC-9354-A0F970D8A001}" type="datetime2">
              <a:rPr lang="da-DK" smtClean="0"/>
              <a:pPr/>
              <a:t>25. september 2024</a:t>
            </a:fld>
            <a:endParaRPr lang="da-DK" dirty="0"/>
          </a:p>
        </p:txBody>
      </p:sp>
      <p:sp>
        <p:nvSpPr>
          <p:cNvPr id="3" name="Pladsholder til slidenummer 2"/>
          <p:cNvSpPr>
            <a:spLocks noGrp="1"/>
          </p:cNvSpPr>
          <p:nvPr>
            <p:ph type="sldNum" sz="quarter" idx="18"/>
          </p:nvPr>
        </p:nvSpPr>
        <p:spPr/>
        <p:txBody>
          <a:bodyPr/>
          <a:lstStyle/>
          <a:p>
            <a:r>
              <a:rPr lang="da-DK"/>
              <a:t>Side </a:t>
            </a:r>
            <a:fld id="{8E044AEF-F590-47CE-BE8F-5C241A59BA2A}" type="slidenum">
              <a:rPr lang="da-DK" smtClean="0"/>
              <a:pPr/>
              <a:t>8</a:t>
            </a:fld>
            <a:endParaRPr lang="da-DK" dirty="0"/>
          </a:p>
        </p:txBody>
      </p:sp>
      <p:sp>
        <p:nvSpPr>
          <p:cNvPr id="4" name="Pladsholder til tekst 3"/>
          <p:cNvSpPr>
            <a:spLocks noGrp="1"/>
          </p:cNvSpPr>
          <p:nvPr>
            <p:ph type="body" sz="quarter" idx="21"/>
          </p:nvPr>
        </p:nvSpPr>
        <p:spPr/>
        <p:txBody>
          <a:bodyPr/>
          <a:lstStyle/>
          <a:p>
            <a:r>
              <a:rPr lang="da-DK" dirty="0"/>
              <a:t>Baggrund ift. </a:t>
            </a:r>
            <a:r>
              <a:rPr lang="da-DK" dirty="0" err="1"/>
              <a:t>TAU’s</a:t>
            </a:r>
            <a:r>
              <a:rPr lang="da-DK" dirty="0"/>
              <a:t> arbejdsprogram</a:t>
            </a:r>
          </a:p>
        </p:txBody>
      </p:sp>
      <p:sp>
        <p:nvSpPr>
          <p:cNvPr id="5" name="Pladsholder til tekst 4"/>
          <p:cNvSpPr>
            <a:spLocks noGrp="1"/>
          </p:cNvSpPr>
          <p:nvPr>
            <p:ph type="body" sz="quarter" idx="14"/>
          </p:nvPr>
        </p:nvSpPr>
        <p:spPr>
          <a:xfrm>
            <a:off x="251520" y="915566"/>
            <a:ext cx="8064896" cy="3419999"/>
          </a:xfrm>
        </p:spPr>
        <p:txBody>
          <a:bodyPr/>
          <a:lstStyle/>
          <a:p>
            <a:r>
              <a:rPr lang="da-DK" sz="1000" dirty="0"/>
              <a:t>Partnerskab skal producere 3 generelle typer af leverancer: 1) Anbefalinger til regeringen, 2) Frivillige tiltag og 3) Pilot og testprojekter. Typerne dækker over følgende konkrete leverancetyper (bemærk, at der kan tilføjes flere typer, i løbet af programmet): </a:t>
            </a:r>
          </a:p>
          <a:p>
            <a:pPr marL="228600" indent="-228600">
              <a:buAutoNum type="arabicParenR"/>
            </a:pPr>
            <a:r>
              <a:rPr lang="da-DK" sz="900" b="1" i="1" dirty="0"/>
              <a:t>Anbefaling (til regeringen),</a:t>
            </a:r>
            <a:r>
              <a:rPr lang="da-DK" sz="900" i="1" dirty="0"/>
              <a:t> der forudsætter politisk stillingtagen, fx til regulering om frisættelse af øvrig relevant </a:t>
            </a:r>
            <a:r>
              <a:rPr lang="da-DK" sz="900" i="1" dirty="0" err="1"/>
              <a:t>eldata</a:t>
            </a:r>
            <a:r>
              <a:rPr lang="da-DK" sz="900" i="1" dirty="0"/>
              <a:t> (udover forbrugs- og produktionsdata) i regi af elforsyningsloven. Anbefalingerne bør have karakter af beslutningsoplæg og indeholde de konkrete tiltag, der skal til for at opnå det ønskede resultat inkl. opstilling af forskellige scenarier, detaljerede forslag til evt. ændring af reguleringen, økonomiske konsekvensberegninger, beskrivelse af konsekvenserne for dataøkosystemet osv. </a:t>
            </a:r>
          </a:p>
          <a:p>
            <a:pPr marL="228600" indent="-228600">
              <a:buAutoNum type="arabicParenR"/>
            </a:pPr>
            <a:r>
              <a:rPr lang="da-DK" sz="900" b="1" i="1" dirty="0"/>
              <a:t>(Branche-)standard</a:t>
            </a:r>
            <a:r>
              <a:rPr lang="da-DK" sz="900" i="1" dirty="0"/>
              <a:t>, fx for </a:t>
            </a:r>
            <a:r>
              <a:rPr lang="da-DK" sz="900" i="1" dirty="0" err="1"/>
              <a:t>fsva</a:t>
            </a:r>
            <a:r>
              <a:rPr lang="da-DK" sz="900" i="1" dirty="0"/>
              <a:t>. dataformat- og kvalitet, tidsopløsning og opdateringsfrekvens, adgangsmetode vedr. fjernvarmeforbrugsdata</a:t>
            </a:r>
          </a:p>
          <a:p>
            <a:pPr marL="228600" indent="-228600">
              <a:buAutoNum type="arabicParenR"/>
            </a:pPr>
            <a:r>
              <a:rPr lang="da-DK" sz="900" b="1" i="1" dirty="0"/>
              <a:t>God praksis</a:t>
            </a:r>
            <a:r>
              <a:rPr lang="da-DK" sz="900" i="1" dirty="0"/>
              <a:t> (</a:t>
            </a:r>
            <a:r>
              <a:rPr lang="da-DK" sz="900" i="1" dirty="0" err="1"/>
              <a:t>best</a:t>
            </a:r>
            <a:r>
              <a:rPr lang="da-DK" sz="900" i="1" dirty="0"/>
              <a:t> </a:t>
            </a:r>
            <a:r>
              <a:rPr lang="da-DK" sz="900" i="1" dirty="0" err="1"/>
              <a:t>practice</a:t>
            </a:r>
            <a:r>
              <a:rPr lang="da-DK" sz="900" i="1" dirty="0"/>
              <a:t>), fx eksempler på hvordan digitaliseringstiltag kan bidrage til en mere effektiv drift i elsektoren </a:t>
            </a:r>
          </a:p>
          <a:p>
            <a:pPr marL="228600" indent="-228600">
              <a:buAutoNum type="arabicParenR"/>
            </a:pPr>
            <a:r>
              <a:rPr lang="da-DK" sz="900" b="1" i="1" dirty="0"/>
              <a:t>Retningslinjer</a:t>
            </a:r>
            <a:r>
              <a:rPr lang="da-DK" sz="900" i="1" dirty="0"/>
              <a:t>, fx fælles retningslinjer for dataformater inkl. metadata i partnerskabet eller for </a:t>
            </a:r>
            <a:r>
              <a:rPr lang="da-DK" sz="900" i="1" dirty="0" err="1"/>
              <a:t>API’er</a:t>
            </a:r>
            <a:r>
              <a:rPr lang="da-DK" sz="900" i="1" dirty="0"/>
              <a:t> til udveksling af forbrugsdata (protokol for udveksling af data med samme sprog)</a:t>
            </a:r>
          </a:p>
          <a:p>
            <a:pPr marL="228600" indent="-228600">
              <a:buAutoNum type="arabicParenR"/>
            </a:pPr>
            <a:r>
              <a:rPr lang="da-DK" sz="900" b="1" i="1" dirty="0"/>
              <a:t>Vejledning,</a:t>
            </a:r>
            <a:r>
              <a:rPr lang="da-DK" sz="900" i="1" dirty="0"/>
              <a:t> fra myndighedsside, fx ift. gældende regler for fjernvarmeselskabers finansiering af data- og digitaliseringsaktiviteter</a:t>
            </a:r>
          </a:p>
          <a:p>
            <a:pPr marL="228600" indent="-228600">
              <a:buAutoNum type="arabicParenR"/>
            </a:pPr>
            <a:r>
              <a:rPr lang="da-DK" sz="900" b="1" i="1" dirty="0"/>
              <a:t>Rådgivning, </a:t>
            </a:r>
            <a:r>
              <a:rPr lang="da-DK" sz="900" i="1" dirty="0" err="1"/>
              <a:t>Mhp</a:t>
            </a:r>
            <a:r>
              <a:rPr lang="da-DK" sz="900" i="1" dirty="0"/>
              <a:t>. at skabe sammenhæng og ensartethed i programmet, specifikt vedrørende fællesoffentlige arkitekturprincipper, og mere generelt eksempelvis ift. GDPR</a:t>
            </a:r>
            <a:r>
              <a:rPr lang="da-DK" sz="900" b="1" i="1" dirty="0"/>
              <a:t>.</a:t>
            </a:r>
          </a:p>
          <a:p>
            <a:pPr marL="228600" indent="-228600">
              <a:buAutoNum type="arabicParenR"/>
            </a:pPr>
            <a:r>
              <a:rPr lang="da-DK" sz="900" b="1" i="1" dirty="0"/>
              <a:t>Understøttelse</a:t>
            </a:r>
            <a:r>
              <a:rPr lang="da-DK" sz="900" i="1" dirty="0"/>
              <a:t>, af processer og fora, fx i et europæisk arbejde vedr. kommunikationsprotokoller og standarder for tovejsladning</a:t>
            </a:r>
          </a:p>
          <a:p>
            <a:pPr marL="228600" indent="-228600">
              <a:buAutoNum type="arabicParenR"/>
            </a:pPr>
            <a:r>
              <a:rPr lang="da-DK" sz="900" b="1" i="1" dirty="0"/>
              <a:t>Analyse//redegørelse</a:t>
            </a:r>
            <a:r>
              <a:rPr lang="da-DK" sz="900" i="1" dirty="0"/>
              <a:t>, for at styrke </a:t>
            </a:r>
            <a:r>
              <a:rPr lang="da-DK" sz="900" i="1" dirty="0" err="1"/>
              <a:t>vidensgrundlaget</a:t>
            </a:r>
            <a:r>
              <a:rPr lang="da-DK" sz="900" i="1" dirty="0"/>
              <a:t> for senere (potentielle) FDP-leverancer, fx analyse af hvordan digitaliseringstiltag kan bidrage til en mere effektiv drift i fjernvarmesektoren, udarbejdelse af business cases, mm. Analyserne/</a:t>
            </a:r>
            <a:r>
              <a:rPr lang="da-DK" sz="900" b="1" i="1" dirty="0"/>
              <a:t>/redegørelser</a:t>
            </a:r>
            <a:r>
              <a:rPr lang="da-DK" sz="900" i="1" dirty="0"/>
              <a:t> kan fx pege på, at der er grundlag for at udarbejde en eller flere konkrete anbefalings-leverance. </a:t>
            </a:r>
          </a:p>
          <a:p>
            <a:pPr marL="228600" indent="-228600">
              <a:buAutoNum type="arabicParenR"/>
            </a:pPr>
            <a:r>
              <a:rPr lang="da-DK" sz="900" b="1" i="1" dirty="0"/>
              <a:t>Pilot- eller testprojekt</a:t>
            </a:r>
            <a:r>
              <a:rPr lang="da-DK" sz="900" i="1" dirty="0"/>
              <a:t>, som kan understøtte opfyldelsen af konkrete målsætninger og/eller andre leverancer. Resultaterne af disse kan fx føre til, at der udarbejdes anbefalings-leverancer.</a:t>
            </a:r>
          </a:p>
          <a:p>
            <a:endParaRPr lang="da-DK" dirty="0">
              <a:solidFill>
                <a:schemeClr val="accent3"/>
              </a:solidFill>
            </a:endParaRPr>
          </a:p>
          <a:p>
            <a:endParaRPr lang="da-DK" dirty="0">
              <a:solidFill>
                <a:schemeClr val="accent3"/>
              </a:solidFill>
            </a:endParaRPr>
          </a:p>
          <a:p>
            <a:r>
              <a:rPr lang="da-DK" dirty="0"/>
              <a:t> </a:t>
            </a:r>
          </a:p>
          <a:p>
            <a:endParaRPr lang="da-DK" dirty="0"/>
          </a:p>
        </p:txBody>
      </p:sp>
      <p:pic>
        <p:nvPicPr>
          <p:cNvPr id="6" name="Billede 5" descr="https://sdfe.sdfewebh-spf01p.prod.sitad.dk/Nyhedsarkiv/PublishingImages/Faglig/Klimadatastyrelsen.jpg">
            <a:extLst>
              <a:ext uri="{FF2B5EF4-FFF2-40B4-BE49-F238E27FC236}">
                <a16:creationId xmlns:a16="http://schemas.microsoft.com/office/drawing/2014/main" id="{4253EB7E-ADD9-4EC9-A47F-2750A63729D0}"/>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81129" y="4721280"/>
            <a:ext cx="1325568" cy="306042"/>
          </a:xfrm>
          <a:prstGeom prst="rect">
            <a:avLst/>
          </a:prstGeom>
          <a:noFill/>
          <a:ln>
            <a:noFill/>
          </a:ln>
        </p:spPr>
      </p:pic>
    </p:spTree>
    <p:extLst>
      <p:ext uri="{BB962C8B-B14F-4D97-AF65-F5344CB8AC3E}">
        <p14:creationId xmlns:p14="http://schemas.microsoft.com/office/powerpoint/2010/main" val="357423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54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QGc3cV0A.YhDhubsgt7bb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8Bb7RmXBGOiDStUZBFaYT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03lpSaDY4cRa2aRoRB7o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K1sGrBwOLHtscGw0IaTA1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m5qik6vCaKV_A8Z4e08Pp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zTnnVBDI7SAEpHzOUwU7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1f.E030yvxsCoaV0mYy4Z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p9TKREAY5L.HTVqvUqYc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JhwBH5ZDFbV5QSM3XoIsI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8fdy.iUxKewgJXqbiE0.E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4Xzh7opSpjFzttVxMay.X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C84T6.g2KvAljgdQgdUX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1Tmk3PA0Kn0Z1Zclwmfm5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sx6efvQE7HoE.iW18i8f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w_bj7sVLWjYKWgqDSNsN_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RgxBfWJkx3UHqlJ_BRYi0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cuEjSIeuTnBsfU9LTLKOW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afpxTwfTkFDKK6J.Oh.b5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kFWoDiEt55u..hcT_h9B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kFHm5LEQpZFjfCfFfeqD1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ULpE_vml6NtGp4bZJHuM1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_7Uv3WlKYQ3G6aWxTtSVw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yCn.63mBD5yGxML.TelOt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NmWHZUacmg2isKgNW_P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_Jb2qNFAEjBgIaFxRLeg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A4VSB2zJR0pOU2lbXhIXr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Iu0rYYb8n.ojdSax1tLaL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ebrsUu9qf6zyipYxPgbV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tOKF0bo8b5Z2vSGnnIb7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SP6sfcFFyIVt1a7NdVZ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XRIsULRT3ZDDbLynv1fL_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nYAPnhn2kHeY6f5XxskW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JJ9BXVOCy2dLeT_3r4L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etWiLnaSNqYM2E7xgaVH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tb4XhRkXgxFSm27Z8fyo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DoCN.855M0npcaW_cevq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2n.RX4NegnLJ0rciT_enQ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sI4rglsgkN2CD_t7T4QQ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gBtaGtJ3qhYJNmrLJY0Wh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v8uPBpMDWvMhuOZlGbptK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1I69Tfxq6AkabQyMK_H6X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z2sbamaZ9we4lKS60LTec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xoDKXd8WILCSdW258_Bw1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fCmTfOVHGX_r08qtzdPyS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kJipA3yoU1B.gPDB5umR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57g08z3GfboYt1l86Ch2x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IuNzIIKnDuTG7oklVUMUe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AWf1wUzNcfvgGAT9vfCh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ixJZHxqGAr6UKmtOzLQTF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jig7IyJ1ptmAYtVWVdE9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dyDwL05kPUUfqPsmeac2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jwcvKxEYscTVBQ1QkNP7q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j.O3QEWa4Glg8UuTpaXu7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z9Rk7OyioLpqbH6uBQcc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0vJM31MMw2dS3aaG8WfE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rOfRyvMlITdIg9c5opeT9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4rqgQp2X6PHhp8_zN7hqb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cP.kdXcfoeIB14aAp11nj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WTN7x94Lv0V8b0qekzud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gTbGcmqL48AZ_1la4AMFn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uvtAcB55Cngo7J0w7df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MkJ99AHgiCgRc6jCdnWD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_BWsquC0grVng3fBkHqo4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JK3ZRrA6snyD6Fwpx61le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7NDnUsRvtRBJHlXtSZXl5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N93jeHB8EAdZ9cQIAHVs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xshZLudCO5ZrTQkzmVgwm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jkePRhSn_hEZvLJBrMHyZ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PmNwUNf4lwajIajHZg87g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5D2zlu5FlbbtqsuF157D4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MgkSKl7CjVLGmW92wqHnx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fpxTwfTkFDKK6J.Oh.b5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m6tvLAW066KlSINORAzNV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VfPcQQUE_haXXsC26MKX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m_9PaOlnMDI0Allwg2ajG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rtvYWnDgEUke9g8S7G5cg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YFQhDA6Izr9BHFjjuEAS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WQ0V8QBIxazzJv95Q1.Iz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S7rgsaW56Ay_nAZCNn7UQ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a4JDtXAWH1eEepzwxqCIE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fXcYGLOiRsS7X9mV.Zovn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ACb5MO1URUvszM2kLOi3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qNd5agUmjjQQBYDC6tcsM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csxliffPRIAvFv2NHFb5N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CBUO7iXtbcrBrqvxigSK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QPwLv4wDokkCdno4Vell.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7ZlPcpsMAUH5XitwlOM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kFWoDiEt55u..hcT_h9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D3xXMRL9LEwuziYMPDpvE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33RrfQOxVo4KKAO1OeVSx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kFHm5LEQpZFjfCfFfeqD1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RdBqKUsWACyw8emXHmUC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dxbjxJINSZ5CvkoLQBAul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XMQ10PTDhQdKqzHmeiGEN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LpE_vml6NtGp4bZJHuM1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Cn.63mBD5yGxML.TelOt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bgbLHzreGkdcyfSAS1X.j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IRbha8gGcqraUNzgeVAeI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0pwmTiXDMApr.ItGD6Mnw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7ykfslSON0u0dSbXa33WI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5iBiVhoHnF7WU3QXcxzHww"/>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12668</TotalTime>
  <Words>1769</Words>
  <Application>Microsoft Office PowerPoint</Application>
  <PresentationFormat>Skærmshow (16:9)</PresentationFormat>
  <Paragraphs>198</Paragraphs>
  <Slides>8</Slides>
  <Notes>1</Notes>
  <HiddenSlides>0</HiddenSlides>
  <MMClips>0</MMClips>
  <ScaleCrop>false</ScaleCrop>
  <HeadingPairs>
    <vt:vector size="8" baseType="variant">
      <vt:variant>
        <vt:lpstr>Benyttede skrifttyper</vt:lpstr>
      </vt:variant>
      <vt:variant>
        <vt:i4>7</vt:i4>
      </vt:variant>
      <vt:variant>
        <vt:lpstr>Tema</vt:lpstr>
      </vt:variant>
      <vt:variant>
        <vt:i4>9</vt:i4>
      </vt:variant>
      <vt:variant>
        <vt:lpstr>Integrerede OLE-servere</vt:lpstr>
      </vt:variant>
      <vt:variant>
        <vt:i4>1</vt:i4>
      </vt:variant>
      <vt:variant>
        <vt:lpstr>Slidetitler</vt:lpstr>
      </vt:variant>
      <vt:variant>
        <vt:i4>8</vt:i4>
      </vt:variant>
    </vt:vector>
  </HeadingPairs>
  <TitlesOfParts>
    <vt:vector size="25" baseType="lpstr">
      <vt:lpstr>Arial</vt:lpstr>
      <vt:lpstr>Barlow Light</vt:lpstr>
      <vt:lpstr>Calibri</vt:lpstr>
      <vt:lpstr>Courier New</vt:lpstr>
      <vt:lpstr>Roboto</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Maiken Gro Duelund Gravgaard</dc:creator>
  <cp:lastModifiedBy>Niels Andreas Nepper-Christensen</cp:lastModifiedBy>
  <cp:revision>461</cp:revision>
  <dcterms:created xsi:type="dcterms:W3CDTF">2022-11-30T09:35:01Z</dcterms:created>
  <dcterms:modified xsi:type="dcterms:W3CDTF">2024-09-25T18:19:16Z</dcterms:modified>
</cp:coreProperties>
</file>